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256" r:id="rId2"/>
    <p:sldId id="283" r:id="rId3"/>
    <p:sldId id="406" r:id="rId4"/>
    <p:sldId id="407" r:id="rId5"/>
    <p:sldId id="408" r:id="rId6"/>
    <p:sldId id="376" r:id="rId7"/>
    <p:sldId id="409" r:id="rId8"/>
    <p:sldId id="386" r:id="rId9"/>
    <p:sldId id="410" r:id="rId10"/>
    <p:sldId id="411" r:id="rId11"/>
    <p:sldId id="378" r:id="rId12"/>
    <p:sldId id="379" r:id="rId13"/>
    <p:sldId id="401" r:id="rId14"/>
    <p:sldId id="414" r:id="rId15"/>
    <p:sldId id="412" r:id="rId16"/>
    <p:sldId id="403" r:id="rId17"/>
    <p:sldId id="394" r:id="rId18"/>
    <p:sldId id="402" r:id="rId19"/>
    <p:sldId id="415" r:id="rId20"/>
    <p:sldId id="399" r:id="rId21"/>
    <p:sldId id="360" r:id="rId22"/>
    <p:sldId id="368" r:id="rId23"/>
    <p:sldId id="392" r:id="rId24"/>
    <p:sldId id="416" r:id="rId25"/>
    <p:sldId id="41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554"/>
    <p:restoredTop sz="94016"/>
  </p:normalViewPr>
  <p:slideViewPr>
    <p:cSldViewPr snapToGrid="0">
      <p:cViewPr varScale="1">
        <p:scale>
          <a:sx n="95" d="100"/>
          <a:sy n="95" d="100"/>
        </p:scale>
        <p:origin x="184" y="2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D8B234-D799-6B4C-AA69-D24221955185}" type="datetimeFigureOut">
              <a:rPr lang="en-US" smtClean="0"/>
              <a:t>8/15/24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54E11E9-6065-0A44-9D06-1714D7FF3902}" type="slidenum">
              <a:rPr lang="en-US" smtClean="0"/>
              <a:t>‹#›</a:t>
            </a:fld>
            <a:endParaRPr lang="en-US"/>
          </a:p>
        </p:txBody>
      </p:sp>
    </p:spTree>
    <p:extLst>
      <p:ext uri="{BB962C8B-B14F-4D97-AF65-F5344CB8AC3E}">
        <p14:creationId xmlns:p14="http://schemas.microsoft.com/office/powerpoint/2010/main" val="2983731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Slide</a:t>
            </a:r>
          </a:p>
        </p:txBody>
      </p:sp>
      <p:sp>
        <p:nvSpPr>
          <p:cNvPr id="4" name="Slide Number Placeholder 3"/>
          <p:cNvSpPr>
            <a:spLocks noGrp="1"/>
          </p:cNvSpPr>
          <p:nvPr>
            <p:ph type="sldNum" sz="quarter" idx="5"/>
          </p:nvPr>
        </p:nvSpPr>
        <p:spPr/>
        <p:txBody>
          <a:bodyPr/>
          <a:lstStyle/>
          <a:p>
            <a:fld id="{154E11E9-6065-0A44-9D06-1714D7FF3902}" type="slidenum">
              <a:rPr lang="en-US" smtClean="0"/>
              <a:t>1</a:t>
            </a:fld>
            <a:endParaRPr lang="en-US"/>
          </a:p>
        </p:txBody>
      </p:sp>
    </p:spTree>
    <p:extLst>
      <p:ext uri="{BB962C8B-B14F-4D97-AF65-F5344CB8AC3E}">
        <p14:creationId xmlns:p14="http://schemas.microsoft.com/office/powerpoint/2010/main" val="2719335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Methods: Converted AOD values for Benin and four cities two PM2.5, different packages for analysis.</a:t>
            </a:r>
          </a:p>
        </p:txBody>
      </p:sp>
      <p:sp>
        <p:nvSpPr>
          <p:cNvPr id="4" name="Slide Number Placeholder 3"/>
          <p:cNvSpPr>
            <a:spLocks noGrp="1"/>
          </p:cNvSpPr>
          <p:nvPr>
            <p:ph type="sldNum" sz="quarter" idx="5"/>
          </p:nvPr>
        </p:nvSpPr>
        <p:spPr/>
        <p:txBody>
          <a:bodyPr/>
          <a:lstStyle/>
          <a:p>
            <a:fld id="{154E11E9-6065-0A44-9D06-1714D7FF3902}" type="slidenum">
              <a:rPr lang="en-US" smtClean="0"/>
              <a:t>10</a:t>
            </a:fld>
            <a:endParaRPr lang="en-US"/>
          </a:p>
        </p:txBody>
      </p:sp>
    </p:spTree>
    <p:extLst>
      <p:ext uri="{BB962C8B-B14F-4D97-AF65-F5344CB8AC3E}">
        <p14:creationId xmlns:p14="http://schemas.microsoft.com/office/powerpoint/2010/main" val="9414565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Benin Intertemporal: How are there differences in value over time?</a:t>
            </a:r>
          </a:p>
          <a:p>
            <a:r>
              <a:rPr lang="en-US" dirty="0"/>
              <a:t>(1) Mean and 90</a:t>
            </a:r>
            <a:r>
              <a:rPr lang="en-US" baseline="30000" dirty="0"/>
              <a:t>th</a:t>
            </a:r>
            <a:r>
              <a:rPr lang="en-US" dirty="0"/>
              <a:t> percentile in Harmattan higher than non—Harmattan</a:t>
            </a:r>
          </a:p>
          <a:p>
            <a:r>
              <a:rPr lang="en-US" dirty="0"/>
              <a:t>(2) Unexpected, Harmattan lot lower in early Harmattan period than later Harmattan period</a:t>
            </a:r>
          </a:p>
          <a:p>
            <a:r>
              <a:rPr lang="en-US" dirty="0"/>
              <a:t>(3) Unexpected, residual after the Harmattan season</a:t>
            </a:r>
          </a:p>
        </p:txBody>
      </p:sp>
      <p:sp>
        <p:nvSpPr>
          <p:cNvPr id="4" name="Slide Number Placeholder 3"/>
          <p:cNvSpPr>
            <a:spLocks noGrp="1"/>
          </p:cNvSpPr>
          <p:nvPr>
            <p:ph type="sldNum" sz="quarter" idx="5"/>
          </p:nvPr>
        </p:nvSpPr>
        <p:spPr/>
        <p:txBody>
          <a:bodyPr/>
          <a:lstStyle/>
          <a:p>
            <a:fld id="{154E11E9-6065-0A44-9D06-1714D7FF3902}" type="slidenum">
              <a:rPr lang="en-US" smtClean="0"/>
              <a:t>11</a:t>
            </a:fld>
            <a:endParaRPr lang="en-US"/>
          </a:p>
        </p:txBody>
      </p:sp>
    </p:spTree>
    <p:extLst>
      <p:ext uri="{BB962C8B-B14F-4D97-AF65-F5344CB8AC3E}">
        <p14:creationId xmlns:p14="http://schemas.microsoft.com/office/powerpoint/2010/main" val="2930147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Results Cotonou Intertemporal: Showing same effect, some more missing data, however. </a:t>
            </a:r>
          </a:p>
        </p:txBody>
      </p:sp>
      <p:sp>
        <p:nvSpPr>
          <p:cNvPr id="4" name="Slide Number Placeholder 3"/>
          <p:cNvSpPr>
            <a:spLocks noGrp="1"/>
          </p:cNvSpPr>
          <p:nvPr>
            <p:ph type="sldNum" sz="quarter" idx="5"/>
          </p:nvPr>
        </p:nvSpPr>
        <p:spPr/>
        <p:txBody>
          <a:bodyPr/>
          <a:lstStyle/>
          <a:p>
            <a:fld id="{154E11E9-6065-0A44-9D06-1714D7FF3902}" type="slidenum">
              <a:rPr lang="en-US" smtClean="0"/>
              <a:t>12</a:t>
            </a:fld>
            <a:endParaRPr lang="en-US"/>
          </a:p>
        </p:txBody>
      </p:sp>
    </p:spTree>
    <p:extLst>
      <p:ext uri="{BB962C8B-B14F-4D97-AF65-F5344CB8AC3E}">
        <p14:creationId xmlns:p14="http://schemas.microsoft.com/office/powerpoint/2010/main" val="1807736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Intertemporal Effect Significance: Is there significance in this intertemporal effect? </a:t>
            </a:r>
          </a:p>
          <a:p>
            <a:r>
              <a:rPr lang="en-US" dirty="0">
                <a:latin typeface="Calibri" panose="020F0502020204030204" pitchFamily="34" charset="0"/>
                <a:cs typeface="Calibri" panose="020F0502020204030204" pitchFamily="34" charset="0"/>
              </a:rPr>
              <a:t>Ran a t-test. Yes, there is significance and we can reject the null hypothesis that there is no stat sig difference between seasons.</a:t>
            </a:r>
          </a:p>
          <a:p>
            <a:r>
              <a:rPr lang="en-US" dirty="0">
                <a:latin typeface="Calibri" panose="020F0502020204030204" pitchFamily="34" charset="0"/>
                <a:cs typeface="Calibri" panose="020F0502020204030204" pitchFamily="34" charset="0"/>
              </a:rPr>
              <a:t>Show the distribution of PM2.5 on the left, how often it was a certain value. Higher and more distributed to the right during Harmattan.</a:t>
            </a:r>
          </a:p>
          <a:p>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54E11E9-6065-0A44-9D06-1714D7FF3902}" type="slidenum">
              <a:rPr lang="en-US" smtClean="0"/>
              <a:t>13</a:t>
            </a:fld>
            <a:endParaRPr lang="en-US"/>
          </a:p>
        </p:txBody>
      </p:sp>
    </p:spTree>
    <p:extLst>
      <p:ext uri="{BB962C8B-B14F-4D97-AF65-F5344CB8AC3E}">
        <p14:creationId xmlns:p14="http://schemas.microsoft.com/office/powerpoint/2010/main" val="40540074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Interspatial Effect Significance: Is there interspatial differences?</a:t>
            </a:r>
          </a:p>
          <a:p>
            <a:r>
              <a:rPr lang="en-US" dirty="0">
                <a:latin typeface="Calibri" panose="020F0502020204030204" pitchFamily="34" charset="0"/>
                <a:cs typeface="Calibri" panose="020F0502020204030204" pitchFamily="34" charset="0"/>
              </a:rPr>
              <a:t>Despite seeing some statistical significance, there was a lot of missing interspatial data, so we are not sure we can conclude anything. We saw </a:t>
            </a:r>
            <a:r>
              <a:rPr lang="en-US" dirty="0" err="1">
                <a:latin typeface="Calibri" panose="020F0502020204030204" pitchFamily="34" charset="0"/>
                <a:cs typeface="Calibri" panose="020F0502020204030204" pitchFamily="34" charset="0"/>
              </a:rPr>
              <a:t>Dassa-Zoume</a:t>
            </a:r>
            <a:r>
              <a:rPr lang="en-US" dirty="0">
                <a:latin typeface="Calibri" panose="020F0502020204030204" pitchFamily="34" charset="0"/>
                <a:cs typeface="Calibri" panose="020F0502020204030204" pitchFamily="34" charset="0"/>
              </a:rPr>
              <a:t> and </a:t>
            </a:r>
            <a:r>
              <a:rPr lang="en-US" dirty="0" err="1">
                <a:latin typeface="Calibri" panose="020F0502020204030204" pitchFamily="34" charset="0"/>
                <a:cs typeface="Calibri" panose="020F0502020204030204" pitchFamily="34" charset="0"/>
              </a:rPr>
              <a:t>Parakou</a:t>
            </a:r>
            <a:r>
              <a:rPr lang="en-US" dirty="0">
                <a:latin typeface="Calibri" panose="020F0502020204030204" pitchFamily="34" charset="0"/>
                <a:cs typeface="Calibri" panose="020F0502020204030204" pitchFamily="34" charset="0"/>
              </a:rPr>
              <a:t> have higher average PM2.5 concentration values, however we are not sure why.</a:t>
            </a:r>
          </a:p>
          <a:p>
            <a:r>
              <a:rPr lang="en-US" dirty="0">
                <a:latin typeface="Calibri" panose="020F0502020204030204" pitchFamily="34" charset="0"/>
                <a:cs typeface="Calibri" panose="020F0502020204030204" pitchFamily="34" charset="0"/>
              </a:rPr>
              <a:t>During the Harmattan, we saw that Cotonou did have the highest value </a:t>
            </a:r>
            <a:r>
              <a:rPr lang="en-US">
                <a:latin typeface="Calibri" panose="020F0502020204030204" pitchFamily="34" charset="0"/>
                <a:cs typeface="Calibri" panose="020F0502020204030204" pitchFamily="34" charset="0"/>
              </a:rPr>
              <a:t>for </a:t>
            </a:r>
            <a:r>
              <a:rPr lang="en-US" u="none">
                <a:latin typeface="Calibri" panose="020F0502020204030204" pitchFamily="34" charset="0"/>
                <a:cs typeface="Calibri" panose="020F0502020204030204" pitchFamily="34" charset="0"/>
              </a:rPr>
              <a:t>PM2.5so </a:t>
            </a:r>
            <a:r>
              <a:rPr lang="en-US" u="none" dirty="0">
                <a:latin typeface="Calibri" panose="020F0502020204030204" pitchFamily="34" charset="0"/>
                <a:cs typeface="Calibri" panose="020F0502020204030204" pitchFamily="34" charset="0"/>
              </a:rPr>
              <a:t>there may be a synergistic effect.</a:t>
            </a:r>
          </a:p>
          <a:p>
            <a:r>
              <a:rPr lang="en-US" u="none" dirty="0">
                <a:latin typeface="Calibri" panose="020F0502020204030204" pitchFamily="34" charset="0"/>
                <a:cs typeface="Calibri" panose="020F0502020204030204" pitchFamily="34" charset="0"/>
              </a:rPr>
              <a:t>However, this is not statistically significant.</a:t>
            </a:r>
            <a:endParaRPr lang="en-US"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54E11E9-6065-0A44-9D06-1714D7FF3902}" type="slidenum">
              <a:rPr lang="en-US" smtClean="0"/>
              <a:t>14</a:t>
            </a:fld>
            <a:endParaRPr lang="en-US"/>
          </a:p>
        </p:txBody>
      </p:sp>
    </p:spTree>
    <p:extLst>
      <p:ext uri="{BB962C8B-B14F-4D97-AF65-F5344CB8AC3E}">
        <p14:creationId xmlns:p14="http://schemas.microsoft.com/office/powerpoint/2010/main" val="3581963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we did not find anything </a:t>
            </a:r>
            <a:r>
              <a:rPr lang="en-US" dirty="0" err="1"/>
              <a:t>interspatially</a:t>
            </a:r>
            <a:r>
              <a:rPr lang="en-US" dirty="0"/>
              <a:t> significant that was simpler to analyze (most of it would require advanced regression), we sought to ask the question: how does the Harmattan move through Benin, where does it effect, etc.? This is important because of policy implementations during the season.</a:t>
            </a:r>
          </a:p>
        </p:txBody>
      </p:sp>
      <p:sp>
        <p:nvSpPr>
          <p:cNvPr id="4" name="Slide Number Placeholder 3"/>
          <p:cNvSpPr>
            <a:spLocks noGrp="1"/>
          </p:cNvSpPr>
          <p:nvPr>
            <p:ph type="sldNum" sz="quarter" idx="5"/>
          </p:nvPr>
        </p:nvSpPr>
        <p:spPr/>
        <p:txBody>
          <a:bodyPr/>
          <a:lstStyle/>
          <a:p>
            <a:fld id="{154E11E9-6065-0A44-9D06-1714D7FF3902}" type="slidenum">
              <a:rPr lang="en-US" smtClean="0"/>
              <a:t>15</a:t>
            </a:fld>
            <a:endParaRPr lang="en-US"/>
          </a:p>
        </p:txBody>
      </p:sp>
    </p:spTree>
    <p:extLst>
      <p:ext uri="{BB962C8B-B14F-4D97-AF65-F5344CB8AC3E}">
        <p14:creationId xmlns:p14="http://schemas.microsoft.com/office/powerpoint/2010/main" val="811297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these maps, we took the coordinate PM2.5 from the month converted from AOD and plotted its average. Mention the Harmattan sweeping in, mention cities at bottom getting lots of concentration.</a:t>
            </a:r>
          </a:p>
        </p:txBody>
      </p:sp>
      <p:sp>
        <p:nvSpPr>
          <p:cNvPr id="4" name="Slide Number Placeholder 3"/>
          <p:cNvSpPr>
            <a:spLocks noGrp="1"/>
          </p:cNvSpPr>
          <p:nvPr>
            <p:ph type="sldNum" sz="quarter" idx="5"/>
          </p:nvPr>
        </p:nvSpPr>
        <p:spPr/>
        <p:txBody>
          <a:bodyPr/>
          <a:lstStyle/>
          <a:p>
            <a:fld id="{154E11E9-6065-0A44-9D06-1714D7FF3902}" type="slidenum">
              <a:rPr lang="en-US" smtClean="0"/>
              <a:t>16</a:t>
            </a:fld>
            <a:endParaRPr lang="en-US"/>
          </a:p>
        </p:txBody>
      </p:sp>
    </p:spTree>
    <p:extLst>
      <p:ext uri="{BB962C8B-B14F-4D97-AF65-F5344CB8AC3E}">
        <p14:creationId xmlns:p14="http://schemas.microsoft.com/office/powerpoint/2010/main" val="2241124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mention the break in February. Discrete Harmattan season rather than continuous. Then, this starts up again and we do not see as deep of a concentration in the southern cities. </a:t>
            </a:r>
          </a:p>
        </p:txBody>
      </p:sp>
      <p:sp>
        <p:nvSpPr>
          <p:cNvPr id="4" name="Slide Number Placeholder 3"/>
          <p:cNvSpPr>
            <a:spLocks noGrp="1"/>
          </p:cNvSpPr>
          <p:nvPr>
            <p:ph type="sldNum" sz="quarter" idx="5"/>
          </p:nvPr>
        </p:nvSpPr>
        <p:spPr/>
        <p:txBody>
          <a:bodyPr/>
          <a:lstStyle/>
          <a:p>
            <a:fld id="{154E11E9-6065-0A44-9D06-1714D7FF3902}" type="slidenum">
              <a:rPr lang="en-US" smtClean="0"/>
              <a:t>17</a:t>
            </a:fld>
            <a:endParaRPr lang="en-US"/>
          </a:p>
        </p:txBody>
      </p:sp>
    </p:spTree>
    <p:extLst>
      <p:ext uri="{BB962C8B-B14F-4D97-AF65-F5344CB8AC3E}">
        <p14:creationId xmlns:p14="http://schemas.microsoft.com/office/powerpoint/2010/main" val="22744586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did not expect to see a residual effect, yet we did. Important to analyze how this wind happens so we can help Benin’s government intervene to put quotas on emissions or give people time off work hours. Also, this is the what we saw was statistically significant so we wanted to look more into it.</a:t>
            </a:r>
          </a:p>
        </p:txBody>
      </p:sp>
      <p:sp>
        <p:nvSpPr>
          <p:cNvPr id="4" name="Slide Number Placeholder 3"/>
          <p:cNvSpPr>
            <a:spLocks noGrp="1"/>
          </p:cNvSpPr>
          <p:nvPr>
            <p:ph type="sldNum" sz="quarter" idx="5"/>
          </p:nvPr>
        </p:nvSpPr>
        <p:spPr/>
        <p:txBody>
          <a:bodyPr/>
          <a:lstStyle/>
          <a:p>
            <a:fld id="{154E11E9-6065-0A44-9D06-1714D7FF3902}" type="slidenum">
              <a:rPr lang="en-US" smtClean="0"/>
              <a:t>18</a:t>
            </a:fld>
            <a:endParaRPr lang="en-US"/>
          </a:p>
        </p:txBody>
      </p:sp>
    </p:spTree>
    <p:extLst>
      <p:ext uri="{BB962C8B-B14F-4D97-AF65-F5344CB8AC3E}">
        <p14:creationId xmlns:p14="http://schemas.microsoft.com/office/powerpoint/2010/main" val="3526029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4E11E9-6065-0A44-9D06-1714D7FF3902}" type="slidenum">
              <a:rPr lang="en-US" smtClean="0"/>
              <a:t>19</a:t>
            </a:fld>
            <a:endParaRPr lang="en-US"/>
          </a:p>
        </p:txBody>
      </p:sp>
    </p:spTree>
    <p:extLst>
      <p:ext uri="{BB962C8B-B14F-4D97-AF65-F5344CB8AC3E}">
        <p14:creationId xmlns:p14="http://schemas.microsoft.com/office/powerpoint/2010/main" val="867584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Objectives </a:t>
            </a:r>
          </a:p>
        </p:txBody>
      </p:sp>
      <p:sp>
        <p:nvSpPr>
          <p:cNvPr id="4" name="Slide Number Placeholder 3"/>
          <p:cNvSpPr>
            <a:spLocks noGrp="1"/>
          </p:cNvSpPr>
          <p:nvPr>
            <p:ph type="sldNum" sz="quarter" idx="5"/>
          </p:nvPr>
        </p:nvSpPr>
        <p:spPr/>
        <p:txBody>
          <a:bodyPr/>
          <a:lstStyle/>
          <a:p>
            <a:fld id="{154E11E9-6065-0A44-9D06-1714D7FF3902}" type="slidenum">
              <a:rPr lang="en-US" smtClean="0"/>
              <a:t>2</a:t>
            </a:fld>
            <a:endParaRPr lang="en-US"/>
          </a:p>
        </p:txBody>
      </p:sp>
    </p:spTree>
    <p:extLst>
      <p:ext uri="{BB962C8B-B14F-4D97-AF65-F5344CB8AC3E}">
        <p14:creationId xmlns:p14="http://schemas.microsoft.com/office/powerpoint/2010/main" val="7493774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often to levels exceed the PM2.5</a:t>
            </a:r>
            <a:r>
              <a:rPr lang="en-US" u="none" dirty="0"/>
              <a:t> standard?</a:t>
            </a:r>
            <a:endParaRPr lang="en-US" dirty="0"/>
          </a:p>
        </p:txBody>
      </p:sp>
      <p:sp>
        <p:nvSpPr>
          <p:cNvPr id="4" name="Slide Number Placeholder 3"/>
          <p:cNvSpPr>
            <a:spLocks noGrp="1"/>
          </p:cNvSpPr>
          <p:nvPr>
            <p:ph type="sldNum" sz="quarter" idx="5"/>
          </p:nvPr>
        </p:nvSpPr>
        <p:spPr/>
        <p:txBody>
          <a:bodyPr/>
          <a:lstStyle/>
          <a:p>
            <a:fld id="{154E11E9-6065-0A44-9D06-1714D7FF3902}" type="slidenum">
              <a:rPr lang="en-US" smtClean="0"/>
              <a:t>20</a:t>
            </a:fld>
            <a:endParaRPr lang="en-US"/>
          </a:p>
        </p:txBody>
      </p:sp>
    </p:spTree>
    <p:extLst>
      <p:ext uri="{BB962C8B-B14F-4D97-AF65-F5344CB8AC3E}">
        <p14:creationId xmlns:p14="http://schemas.microsoft.com/office/powerpoint/2010/main" val="17879011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missing data and interspatial </a:t>
            </a:r>
            <a:r>
              <a:rPr lang="en-US" dirty="0" err="1"/>
              <a:t>analysus</a:t>
            </a:r>
            <a:endParaRPr lang="en-US" dirty="0"/>
          </a:p>
        </p:txBody>
      </p:sp>
      <p:sp>
        <p:nvSpPr>
          <p:cNvPr id="4" name="Slide Number Placeholder 3"/>
          <p:cNvSpPr>
            <a:spLocks noGrp="1"/>
          </p:cNvSpPr>
          <p:nvPr>
            <p:ph type="sldNum" sz="quarter" idx="5"/>
          </p:nvPr>
        </p:nvSpPr>
        <p:spPr/>
        <p:txBody>
          <a:bodyPr/>
          <a:lstStyle/>
          <a:p>
            <a:fld id="{154E11E9-6065-0A44-9D06-1714D7FF3902}" type="slidenum">
              <a:rPr lang="en-US" smtClean="0"/>
              <a:t>21</a:t>
            </a:fld>
            <a:endParaRPr lang="en-US"/>
          </a:p>
        </p:txBody>
      </p:sp>
    </p:spTree>
    <p:extLst>
      <p:ext uri="{BB962C8B-B14F-4D97-AF65-F5344CB8AC3E}">
        <p14:creationId xmlns:p14="http://schemas.microsoft.com/office/powerpoint/2010/main" val="4594342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While it seems, Cotonou does seem protected and the PM2.5 does not linger, it has more days where it is highly concentration and there may be a synergistic effect – however, this does not happen during the non-Harmattan season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Calibri" panose="020F0502020204030204" pitchFamily="34" charset="0"/>
                <a:cs typeface="Calibri" panose="020F0502020204030204" pitchFamily="34" charset="0"/>
              </a:rPr>
              <a:t>When its high during the first wind, its very high.</a:t>
            </a:r>
          </a:p>
          <a:p>
            <a:endParaRPr lang="en-US" dirty="0"/>
          </a:p>
        </p:txBody>
      </p:sp>
      <p:sp>
        <p:nvSpPr>
          <p:cNvPr id="4" name="Slide Number Placeholder 3"/>
          <p:cNvSpPr>
            <a:spLocks noGrp="1"/>
          </p:cNvSpPr>
          <p:nvPr>
            <p:ph type="sldNum" sz="quarter" idx="5"/>
          </p:nvPr>
        </p:nvSpPr>
        <p:spPr/>
        <p:txBody>
          <a:bodyPr/>
          <a:lstStyle/>
          <a:p>
            <a:fld id="{154E11E9-6065-0A44-9D06-1714D7FF3902}" type="slidenum">
              <a:rPr lang="en-US" smtClean="0"/>
              <a:t>22</a:t>
            </a:fld>
            <a:endParaRPr lang="en-US"/>
          </a:p>
        </p:txBody>
      </p:sp>
    </p:spTree>
    <p:extLst>
      <p:ext uri="{BB962C8B-B14F-4D97-AF65-F5344CB8AC3E}">
        <p14:creationId xmlns:p14="http://schemas.microsoft.com/office/powerpoint/2010/main" val="3715281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Basics</a:t>
            </a:r>
          </a:p>
        </p:txBody>
      </p:sp>
      <p:sp>
        <p:nvSpPr>
          <p:cNvPr id="4" name="Slide Number Placeholder 3"/>
          <p:cNvSpPr>
            <a:spLocks noGrp="1"/>
          </p:cNvSpPr>
          <p:nvPr>
            <p:ph type="sldNum" sz="quarter" idx="5"/>
          </p:nvPr>
        </p:nvSpPr>
        <p:spPr/>
        <p:txBody>
          <a:bodyPr/>
          <a:lstStyle/>
          <a:p>
            <a:fld id="{154E11E9-6065-0A44-9D06-1714D7FF3902}" type="slidenum">
              <a:rPr lang="en-US" smtClean="0"/>
              <a:t>3</a:t>
            </a:fld>
            <a:endParaRPr lang="en-US"/>
          </a:p>
        </p:txBody>
      </p:sp>
    </p:spTree>
    <p:extLst>
      <p:ext uri="{BB962C8B-B14F-4D97-AF65-F5344CB8AC3E}">
        <p14:creationId xmlns:p14="http://schemas.microsoft.com/office/powerpoint/2010/main" val="303257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Disparity</a:t>
            </a:r>
          </a:p>
        </p:txBody>
      </p:sp>
      <p:sp>
        <p:nvSpPr>
          <p:cNvPr id="4" name="Slide Number Placeholder 3"/>
          <p:cNvSpPr>
            <a:spLocks noGrp="1"/>
          </p:cNvSpPr>
          <p:nvPr>
            <p:ph type="sldNum" sz="quarter" idx="5"/>
          </p:nvPr>
        </p:nvSpPr>
        <p:spPr/>
        <p:txBody>
          <a:bodyPr/>
          <a:lstStyle/>
          <a:p>
            <a:fld id="{154E11E9-6065-0A44-9D06-1714D7FF3902}" type="slidenum">
              <a:rPr lang="en-US" smtClean="0"/>
              <a:t>4</a:t>
            </a:fld>
            <a:endParaRPr lang="en-US"/>
          </a:p>
        </p:txBody>
      </p:sp>
    </p:spTree>
    <p:extLst>
      <p:ext uri="{BB962C8B-B14F-4D97-AF65-F5344CB8AC3E}">
        <p14:creationId xmlns:p14="http://schemas.microsoft.com/office/powerpoint/2010/main" val="6024793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Background: Unique Conditions in Benin</a:t>
            </a:r>
          </a:p>
        </p:txBody>
      </p:sp>
      <p:sp>
        <p:nvSpPr>
          <p:cNvPr id="4" name="Slide Number Placeholder 3"/>
          <p:cNvSpPr>
            <a:spLocks noGrp="1"/>
          </p:cNvSpPr>
          <p:nvPr>
            <p:ph type="sldNum" sz="quarter" idx="5"/>
          </p:nvPr>
        </p:nvSpPr>
        <p:spPr/>
        <p:txBody>
          <a:bodyPr/>
          <a:lstStyle/>
          <a:p>
            <a:fld id="{154E11E9-6065-0A44-9D06-1714D7FF3902}" type="slidenum">
              <a:rPr lang="en-US" smtClean="0"/>
              <a:t>5</a:t>
            </a:fld>
            <a:endParaRPr lang="en-US"/>
          </a:p>
        </p:txBody>
      </p:sp>
    </p:spTree>
    <p:extLst>
      <p:ext uri="{BB962C8B-B14F-4D97-AF65-F5344CB8AC3E}">
        <p14:creationId xmlns:p14="http://schemas.microsoft.com/office/powerpoint/2010/main" val="3073436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54E11E9-6065-0A44-9D06-1714D7FF3902}" type="slidenum">
              <a:rPr lang="en-US" smtClean="0"/>
              <a:t>6</a:t>
            </a:fld>
            <a:endParaRPr lang="en-US"/>
          </a:p>
        </p:txBody>
      </p:sp>
    </p:spTree>
    <p:extLst>
      <p:ext uri="{BB962C8B-B14F-4D97-AF65-F5344CB8AC3E}">
        <p14:creationId xmlns:p14="http://schemas.microsoft.com/office/powerpoint/2010/main" val="1978409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Satellites</a:t>
            </a:r>
          </a:p>
        </p:txBody>
      </p:sp>
      <p:sp>
        <p:nvSpPr>
          <p:cNvPr id="4" name="Slide Number Placeholder 3"/>
          <p:cNvSpPr>
            <a:spLocks noGrp="1"/>
          </p:cNvSpPr>
          <p:nvPr>
            <p:ph type="sldNum" sz="quarter" idx="5"/>
          </p:nvPr>
        </p:nvSpPr>
        <p:spPr/>
        <p:txBody>
          <a:bodyPr/>
          <a:lstStyle/>
          <a:p>
            <a:fld id="{154E11E9-6065-0A44-9D06-1714D7FF3902}" type="slidenum">
              <a:rPr lang="en-US" smtClean="0"/>
              <a:t>7</a:t>
            </a:fld>
            <a:endParaRPr lang="en-US"/>
          </a:p>
        </p:txBody>
      </p:sp>
    </p:spTree>
    <p:extLst>
      <p:ext uri="{BB962C8B-B14F-4D97-AF65-F5344CB8AC3E}">
        <p14:creationId xmlns:p14="http://schemas.microsoft.com/office/powerpoint/2010/main" val="145037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On-the Ground</a:t>
            </a:r>
          </a:p>
        </p:txBody>
      </p:sp>
      <p:sp>
        <p:nvSpPr>
          <p:cNvPr id="4" name="Slide Number Placeholder 3"/>
          <p:cNvSpPr>
            <a:spLocks noGrp="1"/>
          </p:cNvSpPr>
          <p:nvPr>
            <p:ph type="sldNum" sz="quarter" idx="5"/>
          </p:nvPr>
        </p:nvSpPr>
        <p:spPr/>
        <p:txBody>
          <a:bodyPr/>
          <a:lstStyle/>
          <a:p>
            <a:fld id="{154E11E9-6065-0A44-9D06-1714D7FF3902}" type="slidenum">
              <a:rPr lang="en-US" smtClean="0"/>
              <a:t>8</a:t>
            </a:fld>
            <a:endParaRPr lang="en-US"/>
          </a:p>
        </p:txBody>
      </p:sp>
    </p:spTree>
    <p:extLst>
      <p:ext uri="{BB962C8B-B14F-4D97-AF65-F5344CB8AC3E}">
        <p14:creationId xmlns:p14="http://schemas.microsoft.com/office/powerpoint/2010/main" val="3013985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Methods: Using Accra daily on-the-ground sensor data and Benin daily AOD values to generate a conversion function.</a:t>
            </a:r>
          </a:p>
        </p:txBody>
      </p:sp>
      <p:sp>
        <p:nvSpPr>
          <p:cNvPr id="4" name="Slide Number Placeholder 3"/>
          <p:cNvSpPr>
            <a:spLocks noGrp="1"/>
          </p:cNvSpPr>
          <p:nvPr>
            <p:ph type="sldNum" sz="quarter" idx="5"/>
          </p:nvPr>
        </p:nvSpPr>
        <p:spPr/>
        <p:txBody>
          <a:bodyPr/>
          <a:lstStyle/>
          <a:p>
            <a:fld id="{154E11E9-6065-0A44-9D06-1714D7FF3902}" type="slidenum">
              <a:rPr lang="en-US" smtClean="0"/>
              <a:t>9</a:t>
            </a:fld>
            <a:endParaRPr lang="en-US"/>
          </a:p>
        </p:txBody>
      </p:sp>
    </p:spTree>
    <p:extLst>
      <p:ext uri="{BB962C8B-B14F-4D97-AF65-F5344CB8AC3E}">
        <p14:creationId xmlns:p14="http://schemas.microsoft.com/office/powerpoint/2010/main" val="5537687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824EE-8E30-742B-12BE-A980D324CF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518088-CDC5-842F-5C98-F70CFEACD3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5CB5B2-F4B2-D860-2EA9-6A138BACA7B1}"/>
              </a:ext>
            </a:extLst>
          </p:cNvPr>
          <p:cNvSpPr>
            <a:spLocks noGrp="1"/>
          </p:cNvSpPr>
          <p:nvPr>
            <p:ph type="dt" sz="half" idx="10"/>
          </p:nvPr>
        </p:nvSpPr>
        <p:spPr/>
        <p:txBody>
          <a:bodyPr/>
          <a:lstStyle/>
          <a:p>
            <a:fld id="{9EC38671-3EC6-1B41-B7CC-E4AB4BB31D0F}" type="datetimeFigureOut">
              <a:rPr lang="en-US" smtClean="0"/>
              <a:t>8/15/24</a:t>
            </a:fld>
            <a:endParaRPr lang="en-US"/>
          </a:p>
        </p:txBody>
      </p:sp>
      <p:sp>
        <p:nvSpPr>
          <p:cNvPr id="5" name="Footer Placeholder 4">
            <a:extLst>
              <a:ext uri="{FF2B5EF4-FFF2-40B4-BE49-F238E27FC236}">
                <a16:creationId xmlns:a16="http://schemas.microsoft.com/office/drawing/2014/main" id="{50D593AC-79AB-B229-0CC1-27ED500D0C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89509E-D892-B803-3B90-5BDDB3D55113}"/>
              </a:ext>
            </a:extLst>
          </p:cNvPr>
          <p:cNvSpPr>
            <a:spLocks noGrp="1"/>
          </p:cNvSpPr>
          <p:nvPr>
            <p:ph type="sldNum" sz="quarter" idx="12"/>
          </p:nvPr>
        </p:nvSpPr>
        <p:spPr/>
        <p:txBody>
          <a:bodyPr/>
          <a:lstStyle/>
          <a:p>
            <a:fld id="{D98FB41C-1476-C542-8D02-EB04D826217E}" type="slidenum">
              <a:rPr lang="en-US" smtClean="0"/>
              <a:t>‹#›</a:t>
            </a:fld>
            <a:endParaRPr lang="en-US"/>
          </a:p>
        </p:txBody>
      </p:sp>
    </p:spTree>
    <p:extLst>
      <p:ext uri="{BB962C8B-B14F-4D97-AF65-F5344CB8AC3E}">
        <p14:creationId xmlns:p14="http://schemas.microsoft.com/office/powerpoint/2010/main" val="16588919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86302-C737-3D86-71F9-AD68D0E8DB2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9CBBE36-F73C-5451-636C-F5EE87D99C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18813E-D572-ED11-2E2B-A752F197773B}"/>
              </a:ext>
            </a:extLst>
          </p:cNvPr>
          <p:cNvSpPr>
            <a:spLocks noGrp="1"/>
          </p:cNvSpPr>
          <p:nvPr>
            <p:ph type="dt" sz="half" idx="10"/>
          </p:nvPr>
        </p:nvSpPr>
        <p:spPr/>
        <p:txBody>
          <a:bodyPr/>
          <a:lstStyle/>
          <a:p>
            <a:fld id="{9EC38671-3EC6-1B41-B7CC-E4AB4BB31D0F}" type="datetimeFigureOut">
              <a:rPr lang="en-US" smtClean="0"/>
              <a:t>8/15/24</a:t>
            </a:fld>
            <a:endParaRPr lang="en-US"/>
          </a:p>
        </p:txBody>
      </p:sp>
      <p:sp>
        <p:nvSpPr>
          <p:cNvPr id="5" name="Footer Placeholder 4">
            <a:extLst>
              <a:ext uri="{FF2B5EF4-FFF2-40B4-BE49-F238E27FC236}">
                <a16:creationId xmlns:a16="http://schemas.microsoft.com/office/drawing/2014/main" id="{2401466E-986C-23F7-D148-060A71BCBE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99BC84-1C3B-BA23-5D39-08C4ED41068D}"/>
              </a:ext>
            </a:extLst>
          </p:cNvPr>
          <p:cNvSpPr>
            <a:spLocks noGrp="1"/>
          </p:cNvSpPr>
          <p:nvPr>
            <p:ph type="sldNum" sz="quarter" idx="12"/>
          </p:nvPr>
        </p:nvSpPr>
        <p:spPr/>
        <p:txBody>
          <a:bodyPr/>
          <a:lstStyle/>
          <a:p>
            <a:fld id="{D98FB41C-1476-C542-8D02-EB04D826217E}" type="slidenum">
              <a:rPr lang="en-US" smtClean="0"/>
              <a:t>‹#›</a:t>
            </a:fld>
            <a:endParaRPr lang="en-US"/>
          </a:p>
        </p:txBody>
      </p:sp>
    </p:spTree>
    <p:extLst>
      <p:ext uri="{BB962C8B-B14F-4D97-AF65-F5344CB8AC3E}">
        <p14:creationId xmlns:p14="http://schemas.microsoft.com/office/powerpoint/2010/main" val="317409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1D939D-5C94-1D85-FA8C-EB3584BC62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86AE0E-0D96-C1D7-36FD-AD3ACDE88E3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1667EA-3995-DFE5-EB10-55C946C71F8D}"/>
              </a:ext>
            </a:extLst>
          </p:cNvPr>
          <p:cNvSpPr>
            <a:spLocks noGrp="1"/>
          </p:cNvSpPr>
          <p:nvPr>
            <p:ph type="dt" sz="half" idx="10"/>
          </p:nvPr>
        </p:nvSpPr>
        <p:spPr/>
        <p:txBody>
          <a:bodyPr/>
          <a:lstStyle/>
          <a:p>
            <a:fld id="{9EC38671-3EC6-1B41-B7CC-E4AB4BB31D0F}" type="datetimeFigureOut">
              <a:rPr lang="en-US" smtClean="0"/>
              <a:t>8/15/24</a:t>
            </a:fld>
            <a:endParaRPr lang="en-US"/>
          </a:p>
        </p:txBody>
      </p:sp>
      <p:sp>
        <p:nvSpPr>
          <p:cNvPr id="5" name="Footer Placeholder 4">
            <a:extLst>
              <a:ext uri="{FF2B5EF4-FFF2-40B4-BE49-F238E27FC236}">
                <a16:creationId xmlns:a16="http://schemas.microsoft.com/office/drawing/2014/main" id="{BDDEAA95-F043-885E-1F52-D9AFE1854C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FAEB70-875E-A5BC-C0AB-9167CCCE3E86}"/>
              </a:ext>
            </a:extLst>
          </p:cNvPr>
          <p:cNvSpPr>
            <a:spLocks noGrp="1"/>
          </p:cNvSpPr>
          <p:nvPr>
            <p:ph type="sldNum" sz="quarter" idx="12"/>
          </p:nvPr>
        </p:nvSpPr>
        <p:spPr/>
        <p:txBody>
          <a:bodyPr/>
          <a:lstStyle/>
          <a:p>
            <a:fld id="{D98FB41C-1476-C542-8D02-EB04D826217E}" type="slidenum">
              <a:rPr lang="en-US" smtClean="0"/>
              <a:t>‹#›</a:t>
            </a:fld>
            <a:endParaRPr lang="en-US"/>
          </a:p>
        </p:txBody>
      </p:sp>
    </p:spTree>
    <p:extLst>
      <p:ext uri="{BB962C8B-B14F-4D97-AF65-F5344CB8AC3E}">
        <p14:creationId xmlns:p14="http://schemas.microsoft.com/office/powerpoint/2010/main" val="26743729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114F9-96B9-4E71-8895-CDA3828B1E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136AB6-6BF8-DFB7-D07D-1C772B6020D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2D27ED-01A1-C246-668A-985F46633B73}"/>
              </a:ext>
            </a:extLst>
          </p:cNvPr>
          <p:cNvSpPr>
            <a:spLocks noGrp="1"/>
          </p:cNvSpPr>
          <p:nvPr>
            <p:ph type="dt" sz="half" idx="10"/>
          </p:nvPr>
        </p:nvSpPr>
        <p:spPr/>
        <p:txBody>
          <a:bodyPr/>
          <a:lstStyle/>
          <a:p>
            <a:fld id="{9EC38671-3EC6-1B41-B7CC-E4AB4BB31D0F}" type="datetimeFigureOut">
              <a:rPr lang="en-US" smtClean="0"/>
              <a:t>8/15/24</a:t>
            </a:fld>
            <a:endParaRPr lang="en-US"/>
          </a:p>
        </p:txBody>
      </p:sp>
      <p:sp>
        <p:nvSpPr>
          <p:cNvPr id="5" name="Footer Placeholder 4">
            <a:extLst>
              <a:ext uri="{FF2B5EF4-FFF2-40B4-BE49-F238E27FC236}">
                <a16:creationId xmlns:a16="http://schemas.microsoft.com/office/drawing/2014/main" id="{673F3695-46E8-9720-4079-A6B50AB41D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236837-43CE-DC7D-F93A-271F9F18D4EA}"/>
              </a:ext>
            </a:extLst>
          </p:cNvPr>
          <p:cNvSpPr>
            <a:spLocks noGrp="1"/>
          </p:cNvSpPr>
          <p:nvPr>
            <p:ph type="sldNum" sz="quarter" idx="12"/>
          </p:nvPr>
        </p:nvSpPr>
        <p:spPr/>
        <p:txBody>
          <a:bodyPr/>
          <a:lstStyle/>
          <a:p>
            <a:fld id="{D98FB41C-1476-C542-8D02-EB04D826217E}" type="slidenum">
              <a:rPr lang="en-US" smtClean="0"/>
              <a:t>‹#›</a:t>
            </a:fld>
            <a:endParaRPr lang="en-US"/>
          </a:p>
        </p:txBody>
      </p:sp>
    </p:spTree>
    <p:extLst>
      <p:ext uri="{BB962C8B-B14F-4D97-AF65-F5344CB8AC3E}">
        <p14:creationId xmlns:p14="http://schemas.microsoft.com/office/powerpoint/2010/main" val="1402340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4DA9D9-17CE-FC22-0229-EADB9369C28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8CA88B-26B1-D36A-3D62-4E0DD276CDB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6141D6-BCBE-2044-905A-D84778A41B4C}"/>
              </a:ext>
            </a:extLst>
          </p:cNvPr>
          <p:cNvSpPr>
            <a:spLocks noGrp="1"/>
          </p:cNvSpPr>
          <p:nvPr>
            <p:ph type="dt" sz="half" idx="10"/>
          </p:nvPr>
        </p:nvSpPr>
        <p:spPr/>
        <p:txBody>
          <a:bodyPr/>
          <a:lstStyle/>
          <a:p>
            <a:fld id="{9EC38671-3EC6-1B41-B7CC-E4AB4BB31D0F}" type="datetimeFigureOut">
              <a:rPr lang="en-US" smtClean="0"/>
              <a:t>8/15/24</a:t>
            </a:fld>
            <a:endParaRPr lang="en-US"/>
          </a:p>
        </p:txBody>
      </p:sp>
      <p:sp>
        <p:nvSpPr>
          <p:cNvPr id="5" name="Footer Placeholder 4">
            <a:extLst>
              <a:ext uri="{FF2B5EF4-FFF2-40B4-BE49-F238E27FC236}">
                <a16:creationId xmlns:a16="http://schemas.microsoft.com/office/drawing/2014/main" id="{5ACB0966-A9E2-A72A-351F-ADE77F2C34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A03C28-43B3-8B82-7ED4-00A4F7CC07E3}"/>
              </a:ext>
            </a:extLst>
          </p:cNvPr>
          <p:cNvSpPr>
            <a:spLocks noGrp="1"/>
          </p:cNvSpPr>
          <p:nvPr>
            <p:ph type="sldNum" sz="quarter" idx="12"/>
          </p:nvPr>
        </p:nvSpPr>
        <p:spPr/>
        <p:txBody>
          <a:bodyPr/>
          <a:lstStyle/>
          <a:p>
            <a:fld id="{D98FB41C-1476-C542-8D02-EB04D826217E}" type="slidenum">
              <a:rPr lang="en-US" smtClean="0"/>
              <a:t>‹#›</a:t>
            </a:fld>
            <a:endParaRPr lang="en-US"/>
          </a:p>
        </p:txBody>
      </p:sp>
    </p:spTree>
    <p:extLst>
      <p:ext uri="{BB962C8B-B14F-4D97-AF65-F5344CB8AC3E}">
        <p14:creationId xmlns:p14="http://schemas.microsoft.com/office/powerpoint/2010/main" val="3098957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5564-9012-EB84-04B7-64ED07D933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32A0A-69C0-8DB8-C3E2-6643DDBD6B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93C712-64C2-EFB2-E7EE-6E2DFFF6F15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1DE8E2-C9E1-CEB5-46B1-A299E66C6E7B}"/>
              </a:ext>
            </a:extLst>
          </p:cNvPr>
          <p:cNvSpPr>
            <a:spLocks noGrp="1"/>
          </p:cNvSpPr>
          <p:nvPr>
            <p:ph type="dt" sz="half" idx="10"/>
          </p:nvPr>
        </p:nvSpPr>
        <p:spPr/>
        <p:txBody>
          <a:bodyPr/>
          <a:lstStyle/>
          <a:p>
            <a:fld id="{9EC38671-3EC6-1B41-B7CC-E4AB4BB31D0F}" type="datetimeFigureOut">
              <a:rPr lang="en-US" smtClean="0"/>
              <a:t>8/15/24</a:t>
            </a:fld>
            <a:endParaRPr lang="en-US"/>
          </a:p>
        </p:txBody>
      </p:sp>
      <p:sp>
        <p:nvSpPr>
          <p:cNvPr id="6" name="Footer Placeholder 5">
            <a:extLst>
              <a:ext uri="{FF2B5EF4-FFF2-40B4-BE49-F238E27FC236}">
                <a16:creationId xmlns:a16="http://schemas.microsoft.com/office/drawing/2014/main" id="{E0E6EE64-978B-E65A-E440-497B009AF2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8FB8A3-5058-E2A6-B600-D87CB1832A8A}"/>
              </a:ext>
            </a:extLst>
          </p:cNvPr>
          <p:cNvSpPr>
            <a:spLocks noGrp="1"/>
          </p:cNvSpPr>
          <p:nvPr>
            <p:ph type="sldNum" sz="quarter" idx="12"/>
          </p:nvPr>
        </p:nvSpPr>
        <p:spPr/>
        <p:txBody>
          <a:bodyPr/>
          <a:lstStyle/>
          <a:p>
            <a:fld id="{D98FB41C-1476-C542-8D02-EB04D826217E}" type="slidenum">
              <a:rPr lang="en-US" smtClean="0"/>
              <a:t>‹#›</a:t>
            </a:fld>
            <a:endParaRPr lang="en-US"/>
          </a:p>
        </p:txBody>
      </p:sp>
    </p:spTree>
    <p:extLst>
      <p:ext uri="{BB962C8B-B14F-4D97-AF65-F5344CB8AC3E}">
        <p14:creationId xmlns:p14="http://schemas.microsoft.com/office/powerpoint/2010/main" val="1296058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02B38-E65E-C171-9EEA-B49BE9CE5A8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657750-0D64-433F-287A-7C27A037E9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8975D58-A5B4-AD26-45BE-ADB2F109E33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1C7771-D4D4-27A6-5D49-497C0337E0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4F78D2D-7C10-20B1-9615-55F30CE03E7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59FD34-57C4-70BF-E419-319B85820F9D}"/>
              </a:ext>
            </a:extLst>
          </p:cNvPr>
          <p:cNvSpPr>
            <a:spLocks noGrp="1"/>
          </p:cNvSpPr>
          <p:nvPr>
            <p:ph type="dt" sz="half" idx="10"/>
          </p:nvPr>
        </p:nvSpPr>
        <p:spPr/>
        <p:txBody>
          <a:bodyPr/>
          <a:lstStyle/>
          <a:p>
            <a:fld id="{9EC38671-3EC6-1B41-B7CC-E4AB4BB31D0F}" type="datetimeFigureOut">
              <a:rPr lang="en-US" smtClean="0"/>
              <a:t>8/15/24</a:t>
            </a:fld>
            <a:endParaRPr lang="en-US"/>
          </a:p>
        </p:txBody>
      </p:sp>
      <p:sp>
        <p:nvSpPr>
          <p:cNvPr id="8" name="Footer Placeholder 7">
            <a:extLst>
              <a:ext uri="{FF2B5EF4-FFF2-40B4-BE49-F238E27FC236}">
                <a16:creationId xmlns:a16="http://schemas.microsoft.com/office/drawing/2014/main" id="{D6160E1B-E6F5-35F1-6FF2-5A4AB16F5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57F2DF-240D-B6FF-9F1D-B90638F3324F}"/>
              </a:ext>
            </a:extLst>
          </p:cNvPr>
          <p:cNvSpPr>
            <a:spLocks noGrp="1"/>
          </p:cNvSpPr>
          <p:nvPr>
            <p:ph type="sldNum" sz="quarter" idx="12"/>
          </p:nvPr>
        </p:nvSpPr>
        <p:spPr/>
        <p:txBody>
          <a:bodyPr/>
          <a:lstStyle/>
          <a:p>
            <a:fld id="{D98FB41C-1476-C542-8D02-EB04D826217E}" type="slidenum">
              <a:rPr lang="en-US" smtClean="0"/>
              <a:t>‹#›</a:t>
            </a:fld>
            <a:endParaRPr lang="en-US"/>
          </a:p>
        </p:txBody>
      </p:sp>
    </p:spTree>
    <p:extLst>
      <p:ext uri="{BB962C8B-B14F-4D97-AF65-F5344CB8AC3E}">
        <p14:creationId xmlns:p14="http://schemas.microsoft.com/office/powerpoint/2010/main" val="3881655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8DE1D-C19F-5F0F-A324-0BC91E7BB0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1273A01-D1ED-5DB8-DF62-B52F8ABC3CA4}"/>
              </a:ext>
            </a:extLst>
          </p:cNvPr>
          <p:cNvSpPr>
            <a:spLocks noGrp="1"/>
          </p:cNvSpPr>
          <p:nvPr>
            <p:ph type="dt" sz="half" idx="10"/>
          </p:nvPr>
        </p:nvSpPr>
        <p:spPr/>
        <p:txBody>
          <a:bodyPr/>
          <a:lstStyle/>
          <a:p>
            <a:fld id="{9EC38671-3EC6-1B41-B7CC-E4AB4BB31D0F}" type="datetimeFigureOut">
              <a:rPr lang="en-US" smtClean="0"/>
              <a:t>8/15/24</a:t>
            </a:fld>
            <a:endParaRPr lang="en-US"/>
          </a:p>
        </p:txBody>
      </p:sp>
      <p:sp>
        <p:nvSpPr>
          <p:cNvPr id="4" name="Footer Placeholder 3">
            <a:extLst>
              <a:ext uri="{FF2B5EF4-FFF2-40B4-BE49-F238E27FC236}">
                <a16:creationId xmlns:a16="http://schemas.microsoft.com/office/drawing/2014/main" id="{5960E0FE-DE3B-8EE0-FE13-894A6C2E746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476C32-39FA-76E7-651B-82BDEA66DE2A}"/>
              </a:ext>
            </a:extLst>
          </p:cNvPr>
          <p:cNvSpPr>
            <a:spLocks noGrp="1"/>
          </p:cNvSpPr>
          <p:nvPr>
            <p:ph type="sldNum" sz="quarter" idx="12"/>
          </p:nvPr>
        </p:nvSpPr>
        <p:spPr/>
        <p:txBody>
          <a:bodyPr/>
          <a:lstStyle/>
          <a:p>
            <a:fld id="{D98FB41C-1476-C542-8D02-EB04D826217E}" type="slidenum">
              <a:rPr lang="en-US" smtClean="0"/>
              <a:t>‹#›</a:t>
            </a:fld>
            <a:endParaRPr lang="en-US"/>
          </a:p>
        </p:txBody>
      </p:sp>
    </p:spTree>
    <p:extLst>
      <p:ext uri="{BB962C8B-B14F-4D97-AF65-F5344CB8AC3E}">
        <p14:creationId xmlns:p14="http://schemas.microsoft.com/office/powerpoint/2010/main" val="15950107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542A2A-876B-5301-4DE4-5784659B2436}"/>
              </a:ext>
            </a:extLst>
          </p:cNvPr>
          <p:cNvSpPr>
            <a:spLocks noGrp="1"/>
          </p:cNvSpPr>
          <p:nvPr>
            <p:ph type="dt" sz="half" idx="10"/>
          </p:nvPr>
        </p:nvSpPr>
        <p:spPr/>
        <p:txBody>
          <a:bodyPr/>
          <a:lstStyle/>
          <a:p>
            <a:fld id="{9EC38671-3EC6-1B41-B7CC-E4AB4BB31D0F}" type="datetimeFigureOut">
              <a:rPr lang="en-US" smtClean="0"/>
              <a:t>8/15/24</a:t>
            </a:fld>
            <a:endParaRPr lang="en-US"/>
          </a:p>
        </p:txBody>
      </p:sp>
      <p:sp>
        <p:nvSpPr>
          <p:cNvPr id="3" name="Footer Placeholder 2">
            <a:extLst>
              <a:ext uri="{FF2B5EF4-FFF2-40B4-BE49-F238E27FC236}">
                <a16:creationId xmlns:a16="http://schemas.microsoft.com/office/drawing/2014/main" id="{6CCC233A-230A-9CB5-3B6A-66FFEBC091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F0A10C0-8270-39A6-5742-83ED4B74C9E8}"/>
              </a:ext>
            </a:extLst>
          </p:cNvPr>
          <p:cNvSpPr>
            <a:spLocks noGrp="1"/>
          </p:cNvSpPr>
          <p:nvPr>
            <p:ph type="sldNum" sz="quarter" idx="12"/>
          </p:nvPr>
        </p:nvSpPr>
        <p:spPr/>
        <p:txBody>
          <a:bodyPr/>
          <a:lstStyle/>
          <a:p>
            <a:fld id="{D98FB41C-1476-C542-8D02-EB04D826217E}" type="slidenum">
              <a:rPr lang="en-US" smtClean="0"/>
              <a:t>‹#›</a:t>
            </a:fld>
            <a:endParaRPr lang="en-US"/>
          </a:p>
        </p:txBody>
      </p:sp>
    </p:spTree>
    <p:extLst>
      <p:ext uri="{BB962C8B-B14F-4D97-AF65-F5344CB8AC3E}">
        <p14:creationId xmlns:p14="http://schemas.microsoft.com/office/powerpoint/2010/main" val="136133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2E5A07-347B-AF87-36C9-9EE3ED37AB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F6DEA43-AB6A-443C-9276-3BFF1271CA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B829C6D-B2C7-BA07-9F22-E82A24671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C4DABB-462D-7CF0-5B56-674F528E4B95}"/>
              </a:ext>
            </a:extLst>
          </p:cNvPr>
          <p:cNvSpPr>
            <a:spLocks noGrp="1"/>
          </p:cNvSpPr>
          <p:nvPr>
            <p:ph type="dt" sz="half" idx="10"/>
          </p:nvPr>
        </p:nvSpPr>
        <p:spPr/>
        <p:txBody>
          <a:bodyPr/>
          <a:lstStyle/>
          <a:p>
            <a:fld id="{9EC38671-3EC6-1B41-B7CC-E4AB4BB31D0F}" type="datetimeFigureOut">
              <a:rPr lang="en-US" smtClean="0"/>
              <a:t>8/15/24</a:t>
            </a:fld>
            <a:endParaRPr lang="en-US"/>
          </a:p>
        </p:txBody>
      </p:sp>
      <p:sp>
        <p:nvSpPr>
          <p:cNvPr id="6" name="Footer Placeholder 5">
            <a:extLst>
              <a:ext uri="{FF2B5EF4-FFF2-40B4-BE49-F238E27FC236}">
                <a16:creationId xmlns:a16="http://schemas.microsoft.com/office/drawing/2014/main" id="{55D0C352-296C-AD45-A8CA-D1446334B0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D2BD0E-F5A9-0567-CC23-6C4D1D597C50}"/>
              </a:ext>
            </a:extLst>
          </p:cNvPr>
          <p:cNvSpPr>
            <a:spLocks noGrp="1"/>
          </p:cNvSpPr>
          <p:nvPr>
            <p:ph type="sldNum" sz="quarter" idx="12"/>
          </p:nvPr>
        </p:nvSpPr>
        <p:spPr/>
        <p:txBody>
          <a:bodyPr/>
          <a:lstStyle/>
          <a:p>
            <a:fld id="{D98FB41C-1476-C542-8D02-EB04D826217E}" type="slidenum">
              <a:rPr lang="en-US" smtClean="0"/>
              <a:t>‹#›</a:t>
            </a:fld>
            <a:endParaRPr lang="en-US"/>
          </a:p>
        </p:txBody>
      </p:sp>
    </p:spTree>
    <p:extLst>
      <p:ext uri="{BB962C8B-B14F-4D97-AF65-F5344CB8AC3E}">
        <p14:creationId xmlns:p14="http://schemas.microsoft.com/office/powerpoint/2010/main" val="4725237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D888-5090-4FDD-DF77-9DC1C34BA1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E00028-BFF1-274F-F52B-B95FE644B4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BEB087-A89A-5A72-ECA8-CCAA8964FA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D5EF2D-B646-63C3-F40A-972206032283}"/>
              </a:ext>
            </a:extLst>
          </p:cNvPr>
          <p:cNvSpPr>
            <a:spLocks noGrp="1"/>
          </p:cNvSpPr>
          <p:nvPr>
            <p:ph type="dt" sz="half" idx="10"/>
          </p:nvPr>
        </p:nvSpPr>
        <p:spPr/>
        <p:txBody>
          <a:bodyPr/>
          <a:lstStyle/>
          <a:p>
            <a:fld id="{9EC38671-3EC6-1B41-B7CC-E4AB4BB31D0F}" type="datetimeFigureOut">
              <a:rPr lang="en-US" smtClean="0"/>
              <a:t>8/15/24</a:t>
            </a:fld>
            <a:endParaRPr lang="en-US"/>
          </a:p>
        </p:txBody>
      </p:sp>
      <p:sp>
        <p:nvSpPr>
          <p:cNvPr id="6" name="Footer Placeholder 5">
            <a:extLst>
              <a:ext uri="{FF2B5EF4-FFF2-40B4-BE49-F238E27FC236}">
                <a16:creationId xmlns:a16="http://schemas.microsoft.com/office/drawing/2014/main" id="{54DEB7DA-5E38-2A13-FF42-9BE498BEB27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FB4C14-9F62-EFEC-32C2-7C17BC1A7414}"/>
              </a:ext>
            </a:extLst>
          </p:cNvPr>
          <p:cNvSpPr>
            <a:spLocks noGrp="1"/>
          </p:cNvSpPr>
          <p:nvPr>
            <p:ph type="sldNum" sz="quarter" idx="12"/>
          </p:nvPr>
        </p:nvSpPr>
        <p:spPr/>
        <p:txBody>
          <a:bodyPr/>
          <a:lstStyle/>
          <a:p>
            <a:fld id="{D98FB41C-1476-C542-8D02-EB04D826217E}" type="slidenum">
              <a:rPr lang="en-US" smtClean="0"/>
              <a:t>‹#›</a:t>
            </a:fld>
            <a:endParaRPr lang="en-US"/>
          </a:p>
        </p:txBody>
      </p:sp>
    </p:spTree>
    <p:extLst>
      <p:ext uri="{BB962C8B-B14F-4D97-AF65-F5344CB8AC3E}">
        <p14:creationId xmlns:p14="http://schemas.microsoft.com/office/powerpoint/2010/main" val="594362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5821ED-AC43-8086-6349-A6212D085E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353B5F-4AB2-5F1E-3C0D-FA24EB3A7B7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B3D3DA-6550-84E6-8029-ACB5596FA5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C38671-3EC6-1B41-B7CC-E4AB4BB31D0F}" type="datetimeFigureOut">
              <a:rPr lang="en-US" smtClean="0"/>
              <a:t>8/15/24</a:t>
            </a:fld>
            <a:endParaRPr lang="en-US"/>
          </a:p>
        </p:txBody>
      </p:sp>
      <p:sp>
        <p:nvSpPr>
          <p:cNvPr id="5" name="Footer Placeholder 4">
            <a:extLst>
              <a:ext uri="{FF2B5EF4-FFF2-40B4-BE49-F238E27FC236}">
                <a16:creationId xmlns:a16="http://schemas.microsoft.com/office/drawing/2014/main" id="{EDAC48D6-7150-BCA2-7ED3-80F385D5B4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4E5C6D2-D358-285C-8183-4FBA09C17C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98FB41C-1476-C542-8D02-EB04D826217E}" type="slidenum">
              <a:rPr lang="en-US" smtClean="0"/>
              <a:t>‹#›</a:t>
            </a:fld>
            <a:endParaRPr lang="en-US"/>
          </a:p>
        </p:txBody>
      </p:sp>
    </p:spTree>
    <p:extLst>
      <p:ext uri="{BB962C8B-B14F-4D97-AF65-F5344CB8AC3E}">
        <p14:creationId xmlns:p14="http://schemas.microsoft.com/office/powerpoint/2010/main" val="977792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3426F-E814-E474-8046-12C08A842F33}"/>
              </a:ext>
            </a:extLst>
          </p:cNvPr>
          <p:cNvSpPr>
            <a:spLocks noGrp="1"/>
          </p:cNvSpPr>
          <p:nvPr>
            <p:ph type="ctrTitle"/>
          </p:nvPr>
        </p:nvSpPr>
        <p:spPr>
          <a:xfrm>
            <a:off x="1847215" y="2496904"/>
            <a:ext cx="8497570" cy="820737"/>
          </a:xfrm>
        </p:spPr>
        <p:txBody>
          <a:bodyPr>
            <a:noAutofit/>
          </a:bodyPr>
          <a:lstStyle/>
          <a:p>
            <a:r>
              <a:rPr lang="en-US" sz="5200" b="1" dirty="0">
                <a:solidFill>
                  <a:schemeClr val="accent1"/>
                </a:solidFill>
                <a:latin typeface="Calibri" panose="020F0502020204030204" pitchFamily="34" charset="0"/>
                <a:cs typeface="Calibri" panose="020F0502020204030204" pitchFamily="34" charset="0"/>
              </a:rPr>
              <a:t>Analyzing PM2.5 Concentrations Through Satellite Data in Benin</a:t>
            </a:r>
          </a:p>
        </p:txBody>
      </p:sp>
      <p:sp>
        <p:nvSpPr>
          <p:cNvPr id="3" name="Subtitle 2">
            <a:extLst>
              <a:ext uri="{FF2B5EF4-FFF2-40B4-BE49-F238E27FC236}">
                <a16:creationId xmlns:a16="http://schemas.microsoft.com/office/drawing/2014/main" id="{859DF170-DFC3-BEAD-4127-074BC989FF30}"/>
              </a:ext>
            </a:extLst>
          </p:cNvPr>
          <p:cNvSpPr>
            <a:spLocks noGrp="1"/>
          </p:cNvSpPr>
          <p:nvPr>
            <p:ph type="subTitle" idx="1"/>
          </p:nvPr>
        </p:nvSpPr>
        <p:spPr>
          <a:xfrm>
            <a:off x="835025" y="3317641"/>
            <a:ext cx="10521950" cy="575671"/>
          </a:xfrm>
        </p:spPr>
        <p:txBody>
          <a:bodyPr>
            <a:noAutofit/>
          </a:bodyPr>
          <a:lstStyle/>
          <a:p>
            <a:pPr>
              <a:lnSpc>
                <a:spcPct val="120000"/>
              </a:lnSpc>
            </a:pPr>
            <a:r>
              <a:rPr lang="en-US" sz="2800" b="1" dirty="0">
                <a:latin typeface="Calibri" panose="020F0502020204030204" pitchFamily="34" charset="0"/>
                <a:cs typeface="Calibri" panose="020F0502020204030204" pitchFamily="34" charset="0"/>
              </a:rPr>
              <a:t>Benjamin Kramer, </a:t>
            </a:r>
            <a:r>
              <a:rPr lang="en-US" sz="2800" dirty="0">
                <a:latin typeface="Calibri" panose="020F0502020204030204" pitchFamily="34" charset="0"/>
                <a:cs typeface="Calibri" panose="020F0502020204030204" pitchFamily="34" charset="0"/>
              </a:rPr>
              <a:t>Professor Misbath Daouda</a:t>
            </a:r>
          </a:p>
          <a:p>
            <a:pPr>
              <a:lnSpc>
                <a:spcPct val="120000"/>
              </a:lnSpc>
            </a:pPr>
            <a:r>
              <a:rPr lang="en-US" sz="2800" dirty="0">
                <a:latin typeface="Calibri" panose="020F0502020204030204" pitchFamily="34" charset="0"/>
                <a:cs typeface="Calibri" panose="020F0502020204030204" pitchFamily="34" charset="0"/>
              </a:rPr>
              <a:t>Department of Public Health, UC Berkeley</a:t>
            </a:r>
          </a:p>
          <a:p>
            <a:pPr>
              <a:lnSpc>
                <a:spcPct val="120000"/>
              </a:lnSpc>
            </a:pPr>
            <a:r>
              <a:rPr lang="en-US" sz="2800" dirty="0">
                <a:latin typeface="Calibri" panose="020F0502020204030204" pitchFamily="34" charset="0"/>
                <a:cs typeface="Calibri" panose="020F0502020204030204" pitchFamily="34" charset="0"/>
              </a:rPr>
              <a:t>Steer Symposium 2024</a:t>
            </a:r>
          </a:p>
          <a:p>
            <a:pPr>
              <a:lnSpc>
                <a:spcPct val="120000"/>
              </a:lnSpc>
            </a:pPr>
            <a:endParaRPr lang="en-US" sz="2800" b="1" dirty="0">
              <a:latin typeface="Calibri" panose="020F0502020204030204" pitchFamily="34" charset="0"/>
              <a:cs typeface="Calibri" panose="020F0502020204030204" pitchFamily="34" charset="0"/>
            </a:endParaRPr>
          </a:p>
        </p:txBody>
      </p:sp>
      <p:pic>
        <p:nvPicPr>
          <p:cNvPr id="1026" name="Picture 2" descr="University of California, Berkeley - Wikipedia">
            <a:extLst>
              <a:ext uri="{FF2B5EF4-FFF2-40B4-BE49-F238E27FC236}">
                <a16:creationId xmlns:a16="http://schemas.microsoft.com/office/drawing/2014/main" id="{12285D54-A028-6398-CF49-F32978F892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3113" y="5365122"/>
            <a:ext cx="1235299" cy="123529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02/01/2024 - 02/02/2024 - Hot, Dusty, and Smoky: Navigating Extremes,  Climate Change Impacts on OEH | Center for Occupational and Environmental  Health">
            <a:extLst>
              <a:ext uri="{FF2B5EF4-FFF2-40B4-BE49-F238E27FC236}">
                <a16:creationId xmlns:a16="http://schemas.microsoft.com/office/drawing/2014/main" id="{6F80AF43-57F5-BA86-E074-9F780E40B4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588" y="5365122"/>
            <a:ext cx="2532185" cy="121960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319C398-0134-9A14-C721-8AEB9307A037}"/>
              </a:ext>
            </a:extLst>
          </p:cNvPr>
          <p:cNvSpPr txBox="1"/>
          <p:nvPr/>
        </p:nvSpPr>
        <p:spPr>
          <a:xfrm>
            <a:off x="-877330" y="2631989"/>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020812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Methods: Data Processing</a:t>
            </a:r>
          </a:p>
        </p:txBody>
      </p:sp>
      <p:sp>
        <p:nvSpPr>
          <p:cNvPr id="4" name="Content Placeholder 2">
            <a:extLst>
              <a:ext uri="{FF2B5EF4-FFF2-40B4-BE49-F238E27FC236}">
                <a16:creationId xmlns:a16="http://schemas.microsoft.com/office/drawing/2014/main" id="{279432FF-E580-6FDE-10C2-BB123E55967D}"/>
              </a:ext>
            </a:extLst>
          </p:cNvPr>
          <p:cNvSpPr>
            <a:spLocks noGrp="1"/>
          </p:cNvSpPr>
          <p:nvPr>
            <p:ph idx="1"/>
          </p:nvPr>
        </p:nvSpPr>
        <p:spPr>
          <a:xfrm>
            <a:off x="838200" y="1489678"/>
            <a:ext cx="5086611" cy="5003197"/>
          </a:xfrm>
        </p:spPr>
        <p:txBody>
          <a:bodyPr>
            <a:normAutofit/>
          </a:bodyPr>
          <a:lstStyle/>
          <a:p>
            <a:r>
              <a:rPr lang="en-US" dirty="0">
                <a:latin typeface="Calibri" panose="020F0502020204030204" pitchFamily="34" charset="0"/>
                <a:cs typeface="Calibri" panose="020F0502020204030204" pitchFamily="34" charset="0"/>
              </a:rPr>
              <a:t>Benin + four cities were extracted 2019-2023, converted to PM2.5 through Google Earth Engine</a:t>
            </a:r>
          </a:p>
          <a:p>
            <a:r>
              <a:rPr lang="en-US" dirty="0">
                <a:latin typeface="Calibri" panose="020F0502020204030204" pitchFamily="34" charset="0"/>
                <a:cs typeface="Calibri" panose="020F0502020204030204" pitchFamily="34" charset="0"/>
              </a:rPr>
              <a:t>Saved these as .csv files, loading everything through Python</a:t>
            </a:r>
          </a:p>
          <a:p>
            <a:r>
              <a:rPr lang="en-US" dirty="0">
                <a:latin typeface="Calibri" panose="020F0502020204030204" pitchFamily="34" charset="0"/>
                <a:cs typeface="Calibri" panose="020F0502020204030204" pitchFamily="34" charset="0"/>
              </a:rPr>
              <a:t>‘pandas’, ‘seaborn’ packages for chart visualizations</a:t>
            </a:r>
          </a:p>
          <a:p>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scipy</a:t>
            </a:r>
            <a:r>
              <a:rPr lang="en-US" dirty="0">
                <a:latin typeface="Calibri" panose="020F0502020204030204" pitchFamily="34" charset="0"/>
                <a:cs typeface="Calibri" panose="020F0502020204030204" pitchFamily="34" charset="0"/>
              </a:rPr>
              <a:t>’ for statistical analysis</a:t>
            </a:r>
          </a:p>
          <a:p>
            <a:r>
              <a:rPr lang="en-US" dirty="0">
                <a:latin typeface="Calibri" panose="020F0502020204030204" pitchFamily="34" charset="0"/>
                <a:cs typeface="Calibri" panose="020F0502020204030204" pitchFamily="34" charset="0"/>
              </a:rPr>
              <a:t>‘</a:t>
            </a:r>
            <a:r>
              <a:rPr lang="en-US" dirty="0" err="1">
                <a:latin typeface="Calibri" panose="020F0502020204030204" pitchFamily="34" charset="0"/>
                <a:cs typeface="Calibri" panose="020F0502020204030204" pitchFamily="34" charset="0"/>
              </a:rPr>
              <a:t>geopandas</a:t>
            </a:r>
            <a:r>
              <a:rPr lang="en-US" dirty="0">
                <a:latin typeface="Calibri" panose="020F0502020204030204" pitchFamily="34" charset="0"/>
                <a:cs typeface="Calibri" panose="020F0502020204030204" pitchFamily="34" charset="0"/>
              </a:rPr>
              <a:t>’ for maps</a:t>
            </a:r>
          </a:p>
          <a:p>
            <a:endParaRPr lang="en-US" dirty="0">
              <a:latin typeface="Calibri" panose="020F0502020204030204" pitchFamily="34" charset="0"/>
              <a:cs typeface="Calibri" panose="020F0502020204030204" pitchFamily="34" charset="0"/>
            </a:endParaRPr>
          </a:p>
        </p:txBody>
      </p:sp>
      <p:pic>
        <p:nvPicPr>
          <p:cNvPr id="1026" name="Picture 2" descr="Earth Engine Code Editor | Google Earth Engine | Google for Developers">
            <a:extLst>
              <a:ext uri="{FF2B5EF4-FFF2-40B4-BE49-F238E27FC236}">
                <a16:creationId xmlns:a16="http://schemas.microsoft.com/office/drawing/2014/main" id="{8ACDC9EC-EF53-1EF4-68FA-9E51E62A0E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9839" y="7085262"/>
            <a:ext cx="3221778" cy="186070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Benin Travel Guide and Country Information">
            <a:extLst>
              <a:ext uri="{FF2B5EF4-FFF2-40B4-BE49-F238E27FC236}">
                <a16:creationId xmlns:a16="http://schemas.microsoft.com/office/drawing/2014/main" id="{351BFD76-B2D4-00D2-7590-001BBE19AB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58" t="44626" r="28693" b="5324"/>
          <a:stretch/>
        </p:blipFill>
        <p:spPr bwMode="auto">
          <a:xfrm>
            <a:off x="7397750" y="1371409"/>
            <a:ext cx="3227027" cy="500319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6023BFC-47B5-E7F2-2DC6-D8C45D23ED4A}"/>
              </a:ext>
            </a:extLst>
          </p:cNvPr>
          <p:cNvSpPr/>
          <p:nvPr/>
        </p:nvSpPr>
        <p:spPr>
          <a:xfrm>
            <a:off x="9197009" y="1485525"/>
            <a:ext cx="588312" cy="5524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214457F1-1B6A-58E7-30F9-AACF71FE02BE}"/>
              </a:ext>
            </a:extLst>
          </p:cNvPr>
          <p:cNvSpPr/>
          <p:nvPr/>
        </p:nvSpPr>
        <p:spPr>
          <a:xfrm>
            <a:off x="9027633" y="5587073"/>
            <a:ext cx="588312" cy="5524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DCA862FF-BD76-E03C-0D1D-706E063E0326}"/>
              </a:ext>
            </a:extLst>
          </p:cNvPr>
          <p:cNvSpPr/>
          <p:nvPr/>
        </p:nvSpPr>
        <p:spPr>
          <a:xfrm>
            <a:off x="8265960" y="2967263"/>
            <a:ext cx="588312" cy="5524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25881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a:xfrm>
            <a:off x="838200" y="0"/>
            <a:ext cx="10515600" cy="1325563"/>
          </a:xfrm>
        </p:spPr>
        <p:txBody>
          <a:bodyPr/>
          <a:lstStyle/>
          <a:p>
            <a:r>
              <a:rPr lang="en-US" b="1" dirty="0">
                <a:solidFill>
                  <a:schemeClr val="accent1"/>
                </a:solidFill>
                <a:latin typeface="Calibri" panose="020F0502020204030204" pitchFamily="34" charset="0"/>
                <a:cs typeface="Calibri" panose="020F0502020204030204" pitchFamily="34" charset="0"/>
              </a:rPr>
              <a:t>Benin Results</a:t>
            </a:r>
          </a:p>
        </p:txBody>
      </p:sp>
      <p:pic>
        <p:nvPicPr>
          <p:cNvPr id="5" name="Picture 4" descr="A screenshot of a table&#10;&#10;Description automatically generated">
            <a:extLst>
              <a:ext uri="{FF2B5EF4-FFF2-40B4-BE49-F238E27FC236}">
                <a16:creationId xmlns:a16="http://schemas.microsoft.com/office/drawing/2014/main" id="{67729339-9571-3C81-C473-86D1C6E106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1010" y="1427733"/>
            <a:ext cx="5980990" cy="888161"/>
          </a:xfrm>
          <a:prstGeom prst="rect">
            <a:avLst/>
          </a:prstGeom>
        </p:spPr>
      </p:pic>
      <p:pic>
        <p:nvPicPr>
          <p:cNvPr id="3" name="Picture 2" descr="A table with numbers and symbols&#10;&#10;Description automatically generated">
            <a:extLst>
              <a:ext uri="{FF2B5EF4-FFF2-40B4-BE49-F238E27FC236}">
                <a16:creationId xmlns:a16="http://schemas.microsoft.com/office/drawing/2014/main" id="{844A0DED-2785-34CD-6239-467F9C2ECA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52" y="1427734"/>
            <a:ext cx="6153359" cy="888161"/>
          </a:xfrm>
          <a:prstGeom prst="rect">
            <a:avLst/>
          </a:prstGeom>
        </p:spPr>
      </p:pic>
      <p:pic>
        <p:nvPicPr>
          <p:cNvPr id="15" name="Picture 14" descr="A graph showing the number of pm2&#10;&#10;Description automatically generated with medium confidence">
            <a:extLst>
              <a:ext uri="{FF2B5EF4-FFF2-40B4-BE49-F238E27FC236}">
                <a16:creationId xmlns:a16="http://schemas.microsoft.com/office/drawing/2014/main" id="{6AAEF5CF-582B-3DCF-9B7A-2F85C85F11F1}"/>
              </a:ext>
            </a:extLst>
          </p:cNvPr>
          <p:cNvPicPr>
            <a:picLocks noChangeAspect="1"/>
          </p:cNvPicPr>
          <p:nvPr/>
        </p:nvPicPr>
        <p:blipFill rotWithShape="1">
          <a:blip r:embed="rId5"/>
          <a:srcRect b="-200"/>
          <a:stretch/>
        </p:blipFill>
        <p:spPr>
          <a:xfrm>
            <a:off x="1884466" y="2361945"/>
            <a:ext cx="8653089" cy="4369055"/>
          </a:xfrm>
          <a:prstGeom prst="rect">
            <a:avLst/>
          </a:prstGeom>
        </p:spPr>
      </p:pic>
      <p:sp>
        <p:nvSpPr>
          <p:cNvPr id="4" name="TextBox 3">
            <a:extLst>
              <a:ext uri="{FF2B5EF4-FFF2-40B4-BE49-F238E27FC236}">
                <a16:creationId xmlns:a16="http://schemas.microsoft.com/office/drawing/2014/main" id="{E01DBECF-76B1-2FE5-896D-A5DEDE3B0FA0}"/>
              </a:ext>
            </a:extLst>
          </p:cNvPr>
          <p:cNvSpPr txBox="1"/>
          <p:nvPr/>
        </p:nvSpPr>
        <p:spPr>
          <a:xfrm>
            <a:off x="2317898" y="1052623"/>
            <a:ext cx="1217962" cy="369332"/>
          </a:xfrm>
          <a:prstGeom prst="rect">
            <a:avLst/>
          </a:prstGeom>
          <a:noFill/>
        </p:spPr>
        <p:txBody>
          <a:bodyPr wrap="none" rtlCol="0">
            <a:spAutoFit/>
          </a:bodyPr>
          <a:lstStyle/>
          <a:p>
            <a:r>
              <a:rPr lang="en-US" b="1" dirty="0">
                <a:solidFill>
                  <a:schemeClr val="accent1"/>
                </a:solidFill>
                <a:latin typeface="Calibri" panose="020F0502020204030204" pitchFamily="34" charset="0"/>
                <a:cs typeface="Calibri" panose="020F0502020204030204" pitchFamily="34" charset="0"/>
              </a:rPr>
              <a:t>Harmattan</a:t>
            </a:r>
            <a:endParaRPr lang="en-US" dirty="0"/>
          </a:p>
        </p:txBody>
      </p:sp>
      <p:sp>
        <p:nvSpPr>
          <p:cNvPr id="6" name="TextBox 5">
            <a:extLst>
              <a:ext uri="{FF2B5EF4-FFF2-40B4-BE49-F238E27FC236}">
                <a16:creationId xmlns:a16="http://schemas.microsoft.com/office/drawing/2014/main" id="{8A5651B4-6EC6-79C3-9101-E99C89A0D6C8}"/>
              </a:ext>
            </a:extLst>
          </p:cNvPr>
          <p:cNvSpPr txBox="1"/>
          <p:nvPr/>
        </p:nvSpPr>
        <p:spPr>
          <a:xfrm>
            <a:off x="7733414" y="1052623"/>
            <a:ext cx="1687641" cy="369332"/>
          </a:xfrm>
          <a:prstGeom prst="rect">
            <a:avLst/>
          </a:prstGeom>
          <a:noFill/>
        </p:spPr>
        <p:txBody>
          <a:bodyPr wrap="none" rtlCol="0">
            <a:spAutoFit/>
          </a:bodyPr>
          <a:lstStyle/>
          <a:p>
            <a:r>
              <a:rPr lang="en-US" b="1" dirty="0">
                <a:solidFill>
                  <a:schemeClr val="accent1"/>
                </a:solidFill>
                <a:latin typeface="Calibri" panose="020F0502020204030204" pitchFamily="34" charset="0"/>
                <a:cs typeface="Calibri" panose="020F0502020204030204" pitchFamily="34" charset="0"/>
              </a:rPr>
              <a:t>Non-Harmattan</a:t>
            </a:r>
            <a:endParaRPr lang="en-US" dirty="0"/>
          </a:p>
        </p:txBody>
      </p:sp>
      <p:sp>
        <p:nvSpPr>
          <p:cNvPr id="8" name="Oval 7">
            <a:extLst>
              <a:ext uri="{FF2B5EF4-FFF2-40B4-BE49-F238E27FC236}">
                <a16:creationId xmlns:a16="http://schemas.microsoft.com/office/drawing/2014/main" id="{072D16D5-9D58-F2F0-01E0-9AEED24380CF}"/>
              </a:ext>
            </a:extLst>
          </p:cNvPr>
          <p:cNvSpPr/>
          <p:nvPr/>
        </p:nvSpPr>
        <p:spPr>
          <a:xfrm>
            <a:off x="6626134" y="1289864"/>
            <a:ext cx="692157" cy="11363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0F0813B2-71E4-A853-A794-71490B3ECDE1}"/>
              </a:ext>
            </a:extLst>
          </p:cNvPr>
          <p:cNvSpPr/>
          <p:nvPr/>
        </p:nvSpPr>
        <p:spPr>
          <a:xfrm>
            <a:off x="385154" y="1254994"/>
            <a:ext cx="846818" cy="11363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D653225B-857A-63B3-6B29-6E35AE3A73EF}"/>
              </a:ext>
            </a:extLst>
          </p:cNvPr>
          <p:cNvPicPr>
            <a:picLocks noChangeAspect="1"/>
          </p:cNvPicPr>
          <p:nvPr/>
        </p:nvPicPr>
        <p:blipFill rotWithShape="1">
          <a:blip r:embed="rId6"/>
          <a:srcRect l="4330" r="4330"/>
          <a:stretch/>
        </p:blipFill>
        <p:spPr>
          <a:xfrm>
            <a:off x="205241" y="3324121"/>
            <a:ext cx="1312395" cy="2243798"/>
          </a:xfrm>
          <a:prstGeom prst="rect">
            <a:avLst/>
          </a:prstGeom>
        </p:spPr>
      </p:pic>
      <p:pic>
        <p:nvPicPr>
          <p:cNvPr id="13" name="Picture 12">
            <a:extLst>
              <a:ext uri="{FF2B5EF4-FFF2-40B4-BE49-F238E27FC236}">
                <a16:creationId xmlns:a16="http://schemas.microsoft.com/office/drawing/2014/main" id="{F3B2C705-62B7-9D5D-7E36-EC47D0B89AAA}"/>
              </a:ext>
            </a:extLst>
          </p:cNvPr>
          <p:cNvPicPr>
            <a:picLocks noChangeAspect="1"/>
          </p:cNvPicPr>
          <p:nvPr/>
        </p:nvPicPr>
        <p:blipFill>
          <a:blip r:embed="rId7"/>
          <a:stretch>
            <a:fillRect/>
          </a:stretch>
        </p:blipFill>
        <p:spPr>
          <a:xfrm>
            <a:off x="10307534" y="3244657"/>
            <a:ext cx="1356949" cy="2323262"/>
          </a:xfrm>
          <a:prstGeom prst="rect">
            <a:avLst/>
          </a:prstGeom>
        </p:spPr>
      </p:pic>
      <p:sp>
        <p:nvSpPr>
          <p:cNvPr id="14" name="Down Arrow 13">
            <a:extLst>
              <a:ext uri="{FF2B5EF4-FFF2-40B4-BE49-F238E27FC236}">
                <a16:creationId xmlns:a16="http://schemas.microsoft.com/office/drawing/2014/main" id="{60FF3450-93DC-BBE5-946F-56E7A17177FF}"/>
              </a:ext>
            </a:extLst>
          </p:cNvPr>
          <p:cNvSpPr/>
          <p:nvPr/>
        </p:nvSpPr>
        <p:spPr>
          <a:xfrm>
            <a:off x="650720" y="2613951"/>
            <a:ext cx="315686" cy="566057"/>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27574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a:xfrm>
            <a:off x="838200" y="0"/>
            <a:ext cx="10515600" cy="1325563"/>
          </a:xfrm>
        </p:spPr>
        <p:txBody>
          <a:bodyPr/>
          <a:lstStyle/>
          <a:p>
            <a:r>
              <a:rPr lang="en-US" b="1" dirty="0">
                <a:solidFill>
                  <a:schemeClr val="accent1"/>
                </a:solidFill>
                <a:latin typeface="Calibri" panose="020F0502020204030204" pitchFamily="34" charset="0"/>
                <a:cs typeface="Calibri" panose="020F0502020204030204" pitchFamily="34" charset="0"/>
              </a:rPr>
              <a:t>Cotonou Results</a:t>
            </a:r>
          </a:p>
        </p:txBody>
      </p:sp>
      <p:pic>
        <p:nvPicPr>
          <p:cNvPr id="6" name="Picture 5" descr="A graph of a graph showing the number of water levels&#10;&#10;Description automatically generated with medium confidence">
            <a:extLst>
              <a:ext uri="{FF2B5EF4-FFF2-40B4-BE49-F238E27FC236}">
                <a16:creationId xmlns:a16="http://schemas.microsoft.com/office/drawing/2014/main" id="{E5D53401-719A-682F-D12E-AB742F273F3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30037" y="2334090"/>
            <a:ext cx="8710151" cy="4262949"/>
          </a:xfrm>
          <a:prstGeom prst="rect">
            <a:avLst/>
          </a:prstGeom>
        </p:spPr>
      </p:pic>
      <p:pic>
        <p:nvPicPr>
          <p:cNvPr id="8" name="Picture 7">
            <a:extLst>
              <a:ext uri="{FF2B5EF4-FFF2-40B4-BE49-F238E27FC236}">
                <a16:creationId xmlns:a16="http://schemas.microsoft.com/office/drawing/2014/main" id="{645BBE31-6B6F-D34E-A397-9FD65A7AA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022" y="1365700"/>
            <a:ext cx="6167274" cy="880945"/>
          </a:xfrm>
          <a:prstGeom prst="rect">
            <a:avLst/>
          </a:prstGeom>
        </p:spPr>
      </p:pic>
      <p:pic>
        <p:nvPicPr>
          <p:cNvPr id="9" name="Picture 8" descr="A screenshot of a graph&#10;&#10;Description automatically generated">
            <a:extLst>
              <a:ext uri="{FF2B5EF4-FFF2-40B4-BE49-F238E27FC236}">
                <a16:creationId xmlns:a16="http://schemas.microsoft.com/office/drawing/2014/main" id="{DAD9A946-550B-A5C4-7F22-0DCB36C8F9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6296" y="1365700"/>
            <a:ext cx="5943600" cy="910590"/>
          </a:xfrm>
          <a:prstGeom prst="rect">
            <a:avLst/>
          </a:prstGeom>
        </p:spPr>
      </p:pic>
      <p:sp>
        <p:nvSpPr>
          <p:cNvPr id="3" name="TextBox 2">
            <a:extLst>
              <a:ext uri="{FF2B5EF4-FFF2-40B4-BE49-F238E27FC236}">
                <a16:creationId xmlns:a16="http://schemas.microsoft.com/office/drawing/2014/main" id="{547A0686-5B9C-5AA9-10D4-8AF007F51AEF}"/>
              </a:ext>
            </a:extLst>
          </p:cNvPr>
          <p:cNvSpPr txBox="1"/>
          <p:nvPr/>
        </p:nvSpPr>
        <p:spPr>
          <a:xfrm>
            <a:off x="2317898" y="1052623"/>
            <a:ext cx="1217962" cy="369332"/>
          </a:xfrm>
          <a:prstGeom prst="rect">
            <a:avLst/>
          </a:prstGeom>
          <a:noFill/>
        </p:spPr>
        <p:txBody>
          <a:bodyPr wrap="none" rtlCol="0">
            <a:spAutoFit/>
          </a:bodyPr>
          <a:lstStyle/>
          <a:p>
            <a:r>
              <a:rPr lang="en-US" b="1" dirty="0">
                <a:solidFill>
                  <a:schemeClr val="accent1"/>
                </a:solidFill>
                <a:latin typeface="Calibri" panose="020F0502020204030204" pitchFamily="34" charset="0"/>
                <a:cs typeface="Calibri" panose="020F0502020204030204" pitchFamily="34" charset="0"/>
              </a:rPr>
              <a:t>Harmattan</a:t>
            </a:r>
            <a:endParaRPr lang="en-US" dirty="0"/>
          </a:p>
        </p:txBody>
      </p:sp>
      <p:sp>
        <p:nvSpPr>
          <p:cNvPr id="4" name="TextBox 3">
            <a:extLst>
              <a:ext uri="{FF2B5EF4-FFF2-40B4-BE49-F238E27FC236}">
                <a16:creationId xmlns:a16="http://schemas.microsoft.com/office/drawing/2014/main" id="{166299A4-1894-129F-43F6-90E56858D0B7}"/>
              </a:ext>
            </a:extLst>
          </p:cNvPr>
          <p:cNvSpPr txBox="1"/>
          <p:nvPr/>
        </p:nvSpPr>
        <p:spPr>
          <a:xfrm>
            <a:off x="7733414" y="1052623"/>
            <a:ext cx="1687641" cy="369332"/>
          </a:xfrm>
          <a:prstGeom prst="rect">
            <a:avLst/>
          </a:prstGeom>
          <a:noFill/>
        </p:spPr>
        <p:txBody>
          <a:bodyPr wrap="none" rtlCol="0">
            <a:spAutoFit/>
          </a:bodyPr>
          <a:lstStyle/>
          <a:p>
            <a:r>
              <a:rPr lang="en-US" b="1" dirty="0">
                <a:solidFill>
                  <a:schemeClr val="accent1"/>
                </a:solidFill>
                <a:latin typeface="Calibri" panose="020F0502020204030204" pitchFamily="34" charset="0"/>
                <a:cs typeface="Calibri" panose="020F0502020204030204" pitchFamily="34" charset="0"/>
              </a:rPr>
              <a:t>Non-Harmattan</a:t>
            </a:r>
            <a:endParaRPr lang="en-US" dirty="0"/>
          </a:p>
        </p:txBody>
      </p:sp>
      <p:sp>
        <p:nvSpPr>
          <p:cNvPr id="5" name="Oval 4">
            <a:extLst>
              <a:ext uri="{FF2B5EF4-FFF2-40B4-BE49-F238E27FC236}">
                <a16:creationId xmlns:a16="http://schemas.microsoft.com/office/drawing/2014/main" id="{31EB0B9A-A472-CAC3-5AD5-6BC8242C286A}"/>
              </a:ext>
            </a:extLst>
          </p:cNvPr>
          <p:cNvSpPr/>
          <p:nvPr/>
        </p:nvSpPr>
        <p:spPr>
          <a:xfrm>
            <a:off x="414791" y="1260318"/>
            <a:ext cx="846818" cy="11363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3F6290A-3202-E71A-62D1-0942C0115BD0}"/>
              </a:ext>
            </a:extLst>
          </p:cNvPr>
          <p:cNvSpPr/>
          <p:nvPr/>
        </p:nvSpPr>
        <p:spPr>
          <a:xfrm>
            <a:off x="6626134" y="1289864"/>
            <a:ext cx="692157" cy="113639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8878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a:xfrm>
            <a:off x="838200" y="0"/>
            <a:ext cx="10515600" cy="1325563"/>
          </a:xfrm>
        </p:spPr>
        <p:txBody>
          <a:bodyPr/>
          <a:lstStyle/>
          <a:p>
            <a:r>
              <a:rPr lang="en-US" b="1" dirty="0">
                <a:solidFill>
                  <a:schemeClr val="accent1"/>
                </a:solidFill>
                <a:latin typeface="Calibri" panose="020F0502020204030204" pitchFamily="34" charset="0"/>
                <a:cs typeface="Calibri" panose="020F0502020204030204" pitchFamily="34" charset="0"/>
              </a:rPr>
              <a:t>Intertemporal Effects: T-test</a:t>
            </a:r>
          </a:p>
        </p:txBody>
      </p:sp>
      <p:graphicFrame>
        <p:nvGraphicFramePr>
          <p:cNvPr id="11" name="Table 10">
            <a:extLst>
              <a:ext uri="{FF2B5EF4-FFF2-40B4-BE49-F238E27FC236}">
                <a16:creationId xmlns:a16="http://schemas.microsoft.com/office/drawing/2014/main" id="{FD76D693-75FA-BAE6-94B6-10B465BF53AD}"/>
              </a:ext>
            </a:extLst>
          </p:cNvPr>
          <p:cNvGraphicFramePr>
            <a:graphicFrameLocks noGrp="1"/>
          </p:cNvGraphicFramePr>
          <p:nvPr>
            <p:extLst>
              <p:ext uri="{D42A27DB-BD31-4B8C-83A1-F6EECF244321}">
                <p14:modId xmlns:p14="http://schemas.microsoft.com/office/powerpoint/2010/main" val="2802795326"/>
              </p:ext>
            </p:extLst>
          </p:nvPr>
        </p:nvGraphicFramePr>
        <p:xfrm>
          <a:off x="6127751" y="4047344"/>
          <a:ext cx="5778499" cy="2061304"/>
        </p:xfrm>
        <a:graphic>
          <a:graphicData uri="http://schemas.openxmlformats.org/drawingml/2006/table">
            <a:tbl>
              <a:tblPr/>
              <a:tblGrid>
                <a:gridCol w="978073">
                  <a:extLst>
                    <a:ext uri="{9D8B030D-6E8A-4147-A177-3AD203B41FA5}">
                      <a16:colId xmlns:a16="http://schemas.microsoft.com/office/drawing/2014/main" val="305495512"/>
                    </a:ext>
                  </a:extLst>
                </a:gridCol>
                <a:gridCol w="978073">
                  <a:extLst>
                    <a:ext uri="{9D8B030D-6E8A-4147-A177-3AD203B41FA5}">
                      <a16:colId xmlns:a16="http://schemas.microsoft.com/office/drawing/2014/main" val="3318382682"/>
                    </a:ext>
                  </a:extLst>
                </a:gridCol>
                <a:gridCol w="1708817">
                  <a:extLst>
                    <a:ext uri="{9D8B030D-6E8A-4147-A177-3AD203B41FA5}">
                      <a16:colId xmlns:a16="http://schemas.microsoft.com/office/drawing/2014/main" val="224176079"/>
                    </a:ext>
                  </a:extLst>
                </a:gridCol>
                <a:gridCol w="2113536">
                  <a:extLst>
                    <a:ext uri="{9D8B030D-6E8A-4147-A177-3AD203B41FA5}">
                      <a16:colId xmlns:a16="http://schemas.microsoft.com/office/drawing/2014/main" val="3134362905"/>
                    </a:ext>
                  </a:extLst>
                </a:gridCol>
              </a:tblGrid>
              <a:tr h="332429">
                <a:tc>
                  <a:txBody>
                    <a:bodyPr/>
                    <a:lstStyle/>
                    <a:p>
                      <a:pPr algn="ctr" fontAlgn="b"/>
                      <a:r>
                        <a:rPr lang="en-US" sz="1500" b="1" i="0" u="none" strike="noStrike" dirty="0">
                          <a:solidFill>
                            <a:srgbClr val="FFFFFF"/>
                          </a:solidFill>
                          <a:effectLst/>
                          <a:highlight>
                            <a:srgbClr val="156082"/>
                          </a:highlight>
                          <a:latin typeface="Aptos Narrow" panose="020B0004020202020204" pitchFamily="34" charset="0"/>
                        </a:rPr>
                        <a:t>Mean</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Median</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Standard Deviation</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dirty="0">
                          <a:solidFill>
                            <a:srgbClr val="FFFFFF"/>
                          </a:solidFill>
                          <a:effectLst/>
                          <a:highlight>
                            <a:srgbClr val="156082"/>
                          </a:highlight>
                          <a:latin typeface="Aptos Narrow" panose="020B0004020202020204" pitchFamily="34" charset="0"/>
                        </a:rPr>
                        <a:t>Location (Harmattan)</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extLst>
                  <a:ext uri="{0D108BD9-81ED-4DB2-BD59-A6C34878D82A}">
                    <a16:rowId xmlns:a16="http://schemas.microsoft.com/office/drawing/2014/main" val="2971744709"/>
                  </a:ext>
                </a:extLst>
              </a:tr>
              <a:tr h="345775">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40.18</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31.39</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30.60</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Cotonou</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928773479"/>
                  </a:ext>
                </a:extLst>
              </a:tr>
              <a:tr h="345775">
                <a:tc>
                  <a:txBody>
                    <a:bodyPr/>
                    <a:lstStyle/>
                    <a:p>
                      <a:pPr algn="ctr" fontAlgn="b"/>
                      <a:r>
                        <a:rPr lang="en-US" sz="1500" b="1" i="0" u="none" strike="noStrike" dirty="0">
                          <a:solidFill>
                            <a:srgbClr val="000000"/>
                          </a:solidFill>
                          <a:effectLst/>
                          <a:latin typeface="Aptos Narrow" panose="020B0004020202020204" pitchFamily="34" charset="0"/>
                        </a:rPr>
                        <a:t>38.03</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26.30</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33.97</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err="1">
                          <a:solidFill>
                            <a:srgbClr val="000000"/>
                          </a:solidFill>
                          <a:effectLst/>
                          <a:latin typeface="Aptos Narrow" panose="020B0004020202020204" pitchFamily="34" charset="0"/>
                        </a:rPr>
                        <a:t>Dassa-Zoume</a:t>
                      </a:r>
                      <a:endParaRPr lang="en-US" sz="1500" b="1" i="0" u="none" strike="noStrike" dirty="0">
                        <a:solidFill>
                          <a:srgbClr val="000000"/>
                        </a:solidFill>
                        <a:effectLst/>
                        <a:latin typeface="Aptos Narrow" panose="020B0004020202020204" pitchFamily="34" charset="0"/>
                      </a:endParaRP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76984764"/>
                  </a:ext>
                </a:extLst>
              </a:tr>
              <a:tr h="345775">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36.53</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26.45</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32.71</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Parakou</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260464613"/>
                  </a:ext>
                </a:extLst>
              </a:tr>
              <a:tr h="345775">
                <a:tc>
                  <a:txBody>
                    <a:bodyPr/>
                    <a:lstStyle/>
                    <a:p>
                      <a:pPr algn="ctr" fontAlgn="b"/>
                      <a:r>
                        <a:rPr lang="en-US" sz="1500" b="1" i="0" u="none" strike="noStrike" dirty="0">
                          <a:solidFill>
                            <a:srgbClr val="000000"/>
                          </a:solidFill>
                          <a:effectLst/>
                          <a:latin typeface="Aptos Narrow" panose="020B0004020202020204" pitchFamily="34" charset="0"/>
                        </a:rPr>
                        <a:t>34.64</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25.47</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33.16</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a:solidFill>
                            <a:srgbClr val="000000"/>
                          </a:solidFill>
                          <a:effectLst/>
                          <a:latin typeface="Aptos Narrow" panose="020B0004020202020204" pitchFamily="34" charset="0"/>
                        </a:rPr>
                        <a:t>Porto Novo</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921494684"/>
                  </a:ext>
                </a:extLst>
              </a:tr>
              <a:tr h="345775">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37.38</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27.75</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32.67</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Benin</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660303464"/>
                  </a:ext>
                </a:extLst>
              </a:tr>
            </a:tbl>
          </a:graphicData>
        </a:graphic>
      </p:graphicFrame>
      <p:graphicFrame>
        <p:nvGraphicFramePr>
          <p:cNvPr id="13" name="Table 12">
            <a:extLst>
              <a:ext uri="{FF2B5EF4-FFF2-40B4-BE49-F238E27FC236}">
                <a16:creationId xmlns:a16="http://schemas.microsoft.com/office/drawing/2014/main" id="{3274A5F9-909F-5329-55DD-7AA0FB11A373}"/>
              </a:ext>
            </a:extLst>
          </p:cNvPr>
          <p:cNvGraphicFramePr>
            <a:graphicFrameLocks noGrp="1"/>
          </p:cNvGraphicFramePr>
          <p:nvPr>
            <p:extLst>
              <p:ext uri="{D42A27DB-BD31-4B8C-83A1-F6EECF244321}">
                <p14:modId xmlns:p14="http://schemas.microsoft.com/office/powerpoint/2010/main" val="3533325215"/>
              </p:ext>
            </p:extLst>
          </p:nvPr>
        </p:nvGraphicFramePr>
        <p:xfrm>
          <a:off x="6127751" y="1169156"/>
          <a:ext cx="5778499" cy="2259844"/>
        </p:xfrm>
        <a:graphic>
          <a:graphicData uri="http://schemas.openxmlformats.org/drawingml/2006/table">
            <a:tbl>
              <a:tblPr/>
              <a:tblGrid>
                <a:gridCol w="1362409">
                  <a:extLst>
                    <a:ext uri="{9D8B030D-6E8A-4147-A177-3AD203B41FA5}">
                      <a16:colId xmlns:a16="http://schemas.microsoft.com/office/drawing/2014/main" val="2719867482"/>
                    </a:ext>
                  </a:extLst>
                </a:gridCol>
                <a:gridCol w="1503350">
                  <a:extLst>
                    <a:ext uri="{9D8B030D-6E8A-4147-A177-3AD203B41FA5}">
                      <a16:colId xmlns:a16="http://schemas.microsoft.com/office/drawing/2014/main" val="2561218478"/>
                    </a:ext>
                  </a:extLst>
                </a:gridCol>
                <a:gridCol w="1362409">
                  <a:extLst>
                    <a:ext uri="{9D8B030D-6E8A-4147-A177-3AD203B41FA5}">
                      <a16:colId xmlns:a16="http://schemas.microsoft.com/office/drawing/2014/main" val="4181582570"/>
                    </a:ext>
                  </a:extLst>
                </a:gridCol>
                <a:gridCol w="1550331">
                  <a:extLst>
                    <a:ext uri="{9D8B030D-6E8A-4147-A177-3AD203B41FA5}">
                      <a16:colId xmlns:a16="http://schemas.microsoft.com/office/drawing/2014/main" val="2363726797"/>
                    </a:ext>
                  </a:extLst>
                </a:gridCol>
              </a:tblGrid>
              <a:tr h="330055">
                <a:tc>
                  <a:txBody>
                    <a:bodyPr/>
                    <a:lstStyle/>
                    <a:p>
                      <a:pPr algn="ctr" fontAlgn="b"/>
                      <a:r>
                        <a:rPr lang="en-US" sz="1500" b="1" i="0" u="none" strike="noStrike" dirty="0">
                          <a:solidFill>
                            <a:srgbClr val="FFFFFF"/>
                          </a:solidFill>
                          <a:effectLst/>
                          <a:highlight>
                            <a:srgbClr val="156082"/>
                          </a:highlight>
                          <a:latin typeface="Aptos Narrow" panose="020B0004020202020204" pitchFamily="34" charset="0"/>
                        </a:rPr>
                        <a:t>Location</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T-statistic</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P-value</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dirty="0">
                          <a:solidFill>
                            <a:srgbClr val="FFFFFF"/>
                          </a:solidFill>
                          <a:effectLst/>
                          <a:highlight>
                            <a:srgbClr val="156082"/>
                          </a:highlight>
                          <a:latin typeface="Aptos Narrow" panose="020B0004020202020204" pitchFamily="34" charset="0"/>
                        </a:rPr>
                        <a:t>Significant</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extLst>
                  <a:ext uri="{0D108BD9-81ED-4DB2-BD59-A6C34878D82A}">
                    <a16:rowId xmlns:a16="http://schemas.microsoft.com/office/drawing/2014/main" val="2155282191"/>
                  </a:ext>
                </a:extLst>
              </a:tr>
              <a:tr h="330055">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Cotonou</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11.76</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5.33E-29</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TRUE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601975453"/>
                  </a:ext>
                </a:extLst>
              </a:tr>
              <a:tr h="609569">
                <a:tc>
                  <a:txBody>
                    <a:bodyPr/>
                    <a:lstStyle/>
                    <a:p>
                      <a:pPr algn="ctr" fontAlgn="b"/>
                      <a:r>
                        <a:rPr lang="en-US" sz="1500" b="1" i="0" u="none" strike="noStrike">
                          <a:solidFill>
                            <a:srgbClr val="000000"/>
                          </a:solidFill>
                          <a:effectLst/>
                          <a:latin typeface="Aptos Narrow" panose="020B0004020202020204" pitchFamily="34" charset="0"/>
                        </a:rPr>
                        <a:t>Dassa-Zoume</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6.66</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a:solidFill>
                            <a:srgbClr val="000000"/>
                          </a:solidFill>
                          <a:effectLst/>
                          <a:latin typeface="Aptos Narrow" panose="020B0004020202020204" pitchFamily="34" charset="0"/>
                        </a:rPr>
                        <a:t>5.82E-11</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a:solidFill>
                            <a:srgbClr val="000000"/>
                          </a:solidFill>
                          <a:effectLst/>
                          <a:latin typeface="Aptos Narrow" panose="020B0004020202020204" pitchFamily="34" charset="0"/>
                        </a:rPr>
                        <a:t>TRUE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320118536"/>
                  </a:ext>
                </a:extLst>
              </a:tr>
              <a:tr h="330055">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Parakou</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2.22</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0.027</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TRUE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685494332"/>
                  </a:ext>
                </a:extLst>
              </a:tr>
              <a:tr h="330055">
                <a:tc>
                  <a:txBody>
                    <a:bodyPr/>
                    <a:lstStyle/>
                    <a:p>
                      <a:pPr algn="ctr" fontAlgn="b"/>
                      <a:r>
                        <a:rPr lang="en-US" sz="1500" b="1" i="0" u="none" strike="noStrike">
                          <a:solidFill>
                            <a:srgbClr val="000000"/>
                          </a:solidFill>
                          <a:effectLst/>
                          <a:latin typeface="Aptos Narrow" panose="020B0004020202020204" pitchFamily="34" charset="0"/>
                        </a:rPr>
                        <a:t>Porto Novo</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6.73</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4.04E-11</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TRUE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1334470889"/>
                  </a:ext>
                </a:extLst>
              </a:tr>
              <a:tr h="330055">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Benin</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13.25</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5.45E-39</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TRUE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3487368245"/>
                  </a:ext>
                </a:extLst>
              </a:tr>
            </a:tbl>
          </a:graphicData>
        </a:graphic>
      </p:graphicFrame>
      <p:pic>
        <p:nvPicPr>
          <p:cNvPr id="4" name="Picture 3" descr="A graph of a distribution&#10;&#10;Description automatically generated">
            <a:extLst>
              <a:ext uri="{FF2B5EF4-FFF2-40B4-BE49-F238E27FC236}">
                <a16:creationId xmlns:a16="http://schemas.microsoft.com/office/drawing/2014/main" id="{347A6DC4-A681-D881-D136-FDBE10D6307A}"/>
              </a:ext>
            </a:extLst>
          </p:cNvPr>
          <p:cNvPicPr>
            <a:picLocks noChangeAspect="1"/>
          </p:cNvPicPr>
          <p:nvPr/>
        </p:nvPicPr>
        <p:blipFill>
          <a:blip r:embed="rId3"/>
          <a:stretch>
            <a:fillRect/>
          </a:stretch>
        </p:blipFill>
        <p:spPr>
          <a:xfrm>
            <a:off x="838200" y="3750451"/>
            <a:ext cx="4991100" cy="2994660"/>
          </a:xfrm>
          <a:prstGeom prst="rect">
            <a:avLst/>
          </a:prstGeom>
        </p:spPr>
      </p:pic>
      <p:pic>
        <p:nvPicPr>
          <p:cNvPr id="6" name="Picture 5" descr="A graph of a distribution&#10;&#10;Description automatically generated">
            <a:extLst>
              <a:ext uri="{FF2B5EF4-FFF2-40B4-BE49-F238E27FC236}">
                <a16:creationId xmlns:a16="http://schemas.microsoft.com/office/drawing/2014/main" id="{B5C96583-C743-2107-6F9C-38FA8A8DA7C2}"/>
              </a:ext>
            </a:extLst>
          </p:cNvPr>
          <p:cNvPicPr>
            <a:picLocks noChangeAspect="1"/>
          </p:cNvPicPr>
          <p:nvPr/>
        </p:nvPicPr>
        <p:blipFill rotWithShape="1">
          <a:blip r:embed="rId4"/>
          <a:srcRect l="2679" t="6430" r="8078"/>
          <a:stretch/>
        </p:blipFill>
        <p:spPr>
          <a:xfrm>
            <a:off x="838200" y="885907"/>
            <a:ext cx="4732867" cy="2977433"/>
          </a:xfrm>
          <a:prstGeom prst="rect">
            <a:avLst/>
          </a:prstGeom>
        </p:spPr>
      </p:pic>
      <p:sp>
        <p:nvSpPr>
          <p:cNvPr id="3" name="Oval 2">
            <a:extLst>
              <a:ext uri="{FF2B5EF4-FFF2-40B4-BE49-F238E27FC236}">
                <a16:creationId xmlns:a16="http://schemas.microsoft.com/office/drawing/2014/main" id="{DA059505-EEED-F650-F9F0-A6D11F039AB4}"/>
              </a:ext>
            </a:extLst>
          </p:cNvPr>
          <p:cNvSpPr/>
          <p:nvPr/>
        </p:nvSpPr>
        <p:spPr>
          <a:xfrm>
            <a:off x="10731500" y="1478328"/>
            <a:ext cx="850899" cy="206130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1927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a:xfrm>
            <a:off x="838199" y="0"/>
            <a:ext cx="12045287" cy="1325563"/>
          </a:xfrm>
        </p:spPr>
        <p:txBody>
          <a:bodyPr/>
          <a:lstStyle/>
          <a:p>
            <a:r>
              <a:rPr lang="en-US" b="1" dirty="0">
                <a:solidFill>
                  <a:schemeClr val="accent1"/>
                </a:solidFill>
                <a:latin typeface="Calibri" panose="020F0502020204030204" pitchFamily="34" charset="0"/>
                <a:cs typeface="Calibri" panose="020F0502020204030204" pitchFamily="34" charset="0"/>
              </a:rPr>
              <a:t>Interspatial Effects: ANOVA, Tukey HSD Tests</a:t>
            </a:r>
          </a:p>
        </p:txBody>
      </p:sp>
      <p:graphicFrame>
        <p:nvGraphicFramePr>
          <p:cNvPr id="8" name="Table 7">
            <a:extLst>
              <a:ext uri="{FF2B5EF4-FFF2-40B4-BE49-F238E27FC236}">
                <a16:creationId xmlns:a16="http://schemas.microsoft.com/office/drawing/2014/main" id="{394A8D36-6DDF-3DFE-8EC5-953C12872AD1}"/>
              </a:ext>
            </a:extLst>
          </p:cNvPr>
          <p:cNvGraphicFramePr>
            <a:graphicFrameLocks noGrp="1"/>
          </p:cNvGraphicFramePr>
          <p:nvPr>
            <p:extLst>
              <p:ext uri="{D42A27DB-BD31-4B8C-83A1-F6EECF244321}">
                <p14:modId xmlns:p14="http://schemas.microsoft.com/office/powerpoint/2010/main" val="1582342001"/>
              </p:ext>
            </p:extLst>
          </p:nvPr>
        </p:nvGraphicFramePr>
        <p:xfrm>
          <a:off x="5912371" y="1325563"/>
          <a:ext cx="6158458" cy="2124075"/>
        </p:xfrm>
        <a:graphic>
          <a:graphicData uri="http://schemas.openxmlformats.org/drawingml/2006/table">
            <a:tbl>
              <a:tblPr/>
              <a:tblGrid>
                <a:gridCol w="878337">
                  <a:extLst>
                    <a:ext uri="{9D8B030D-6E8A-4147-A177-3AD203B41FA5}">
                      <a16:colId xmlns:a16="http://schemas.microsoft.com/office/drawing/2014/main" val="2057282240"/>
                    </a:ext>
                  </a:extLst>
                </a:gridCol>
                <a:gridCol w="1158357">
                  <a:extLst>
                    <a:ext uri="{9D8B030D-6E8A-4147-A177-3AD203B41FA5}">
                      <a16:colId xmlns:a16="http://schemas.microsoft.com/office/drawing/2014/main" val="44116138"/>
                    </a:ext>
                  </a:extLst>
                </a:gridCol>
                <a:gridCol w="769203">
                  <a:extLst>
                    <a:ext uri="{9D8B030D-6E8A-4147-A177-3AD203B41FA5}">
                      <a16:colId xmlns:a16="http://schemas.microsoft.com/office/drawing/2014/main" val="1330385302"/>
                    </a:ext>
                  </a:extLst>
                </a:gridCol>
                <a:gridCol w="717550">
                  <a:extLst>
                    <a:ext uri="{9D8B030D-6E8A-4147-A177-3AD203B41FA5}">
                      <a16:colId xmlns:a16="http://schemas.microsoft.com/office/drawing/2014/main" val="3376052508"/>
                    </a:ext>
                  </a:extLst>
                </a:gridCol>
                <a:gridCol w="878337">
                  <a:extLst>
                    <a:ext uri="{9D8B030D-6E8A-4147-A177-3AD203B41FA5}">
                      <a16:colId xmlns:a16="http://schemas.microsoft.com/office/drawing/2014/main" val="453171486"/>
                    </a:ext>
                  </a:extLst>
                </a:gridCol>
                <a:gridCol w="878337">
                  <a:extLst>
                    <a:ext uri="{9D8B030D-6E8A-4147-A177-3AD203B41FA5}">
                      <a16:colId xmlns:a16="http://schemas.microsoft.com/office/drawing/2014/main" val="1374511698"/>
                    </a:ext>
                  </a:extLst>
                </a:gridCol>
                <a:gridCol w="878337">
                  <a:extLst>
                    <a:ext uri="{9D8B030D-6E8A-4147-A177-3AD203B41FA5}">
                      <a16:colId xmlns:a16="http://schemas.microsoft.com/office/drawing/2014/main" val="1477298716"/>
                    </a:ext>
                  </a:extLst>
                </a:gridCol>
              </a:tblGrid>
              <a:tr h="203200">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group1</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dirty="0">
                          <a:solidFill>
                            <a:srgbClr val="FFFFFF"/>
                          </a:solidFill>
                          <a:effectLst/>
                          <a:highlight>
                            <a:srgbClr val="156082"/>
                          </a:highlight>
                          <a:latin typeface="Aptos Narrow" panose="020B0004020202020204" pitchFamily="34" charset="0"/>
                        </a:rPr>
                        <a:t>group2</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dirty="0" err="1">
                          <a:solidFill>
                            <a:srgbClr val="FFFFFF"/>
                          </a:solidFill>
                          <a:effectLst/>
                          <a:highlight>
                            <a:srgbClr val="156082"/>
                          </a:highlight>
                          <a:latin typeface="Aptos Narrow" panose="020B0004020202020204" pitchFamily="34" charset="0"/>
                        </a:rPr>
                        <a:t>meandiff</a:t>
                      </a:r>
                      <a:endParaRPr lang="en-US" sz="1500" b="1" i="0" u="none" strike="noStrike" dirty="0">
                        <a:solidFill>
                          <a:srgbClr val="FFFFFF"/>
                        </a:solidFill>
                        <a:effectLst/>
                        <a:highlight>
                          <a:srgbClr val="156082"/>
                        </a:highlight>
                        <a:latin typeface="Aptos Narrow" panose="020B0004020202020204" pitchFamily="34" charset="0"/>
                      </a:endParaRP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p-adj</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lower</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upper</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reject</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extLst>
                  <a:ext uri="{0D108BD9-81ED-4DB2-BD59-A6C34878D82A}">
                    <a16:rowId xmlns:a16="http://schemas.microsoft.com/office/drawing/2014/main" val="3379518180"/>
                  </a:ext>
                </a:extLst>
              </a:tr>
              <a:tr h="203200">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Cotonou</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err="1">
                          <a:solidFill>
                            <a:srgbClr val="000000"/>
                          </a:solidFill>
                          <a:effectLst/>
                          <a:highlight>
                            <a:srgbClr val="C0E6F5"/>
                          </a:highlight>
                          <a:latin typeface="Aptos Narrow" panose="020B0004020202020204" pitchFamily="34" charset="0"/>
                        </a:rPr>
                        <a:t>Dassa-Zoume</a:t>
                      </a:r>
                      <a:endParaRPr lang="en-US" sz="1500" b="1" i="0" u="none" strike="noStrike" dirty="0">
                        <a:solidFill>
                          <a:srgbClr val="000000"/>
                        </a:solidFill>
                        <a:effectLst/>
                        <a:highlight>
                          <a:srgbClr val="C0E6F5"/>
                        </a:highlight>
                        <a:latin typeface="Aptos Narrow" panose="020B0004020202020204" pitchFamily="34" charset="0"/>
                      </a:endParaRP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2.70</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0.26</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-1.11</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6.51</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FALSE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592602438"/>
                  </a:ext>
                </a:extLst>
              </a:tr>
              <a:tr h="203200">
                <a:tc>
                  <a:txBody>
                    <a:bodyPr/>
                    <a:lstStyle/>
                    <a:p>
                      <a:pPr algn="ctr" fontAlgn="b"/>
                      <a:r>
                        <a:rPr lang="en-US" sz="1500" b="1" i="0" u="none" strike="noStrike">
                          <a:solidFill>
                            <a:srgbClr val="000000"/>
                          </a:solidFill>
                          <a:effectLst/>
                          <a:latin typeface="Aptos Narrow" panose="020B0004020202020204" pitchFamily="34" charset="0"/>
                        </a:rPr>
                        <a:t>Cotonou</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a:solidFill>
                            <a:srgbClr val="000000"/>
                          </a:solidFill>
                          <a:effectLst/>
                          <a:latin typeface="Aptos Narrow" panose="020B0004020202020204" pitchFamily="34" charset="0"/>
                        </a:rPr>
                        <a:t>Parakou</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3.31</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0.070</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-0.18</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6.79</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a:solidFill>
                            <a:srgbClr val="000000"/>
                          </a:solidFill>
                          <a:effectLst/>
                          <a:latin typeface="Aptos Narrow" panose="020B0004020202020204" pitchFamily="34" charset="0"/>
                        </a:rPr>
                        <a:t>FALSE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1171390607"/>
                  </a:ext>
                </a:extLst>
              </a:tr>
              <a:tr h="203200">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Cotonou</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Porto Novo</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-2.28</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0.42</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-6.11</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1.56</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FALSE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796214852"/>
                  </a:ext>
                </a:extLst>
              </a:tr>
              <a:tr h="203200">
                <a:tc>
                  <a:txBody>
                    <a:bodyPr/>
                    <a:lstStyle/>
                    <a:p>
                      <a:pPr algn="ctr" fontAlgn="b"/>
                      <a:r>
                        <a:rPr lang="en-US" sz="1500" b="1" i="0" u="none" strike="noStrike">
                          <a:solidFill>
                            <a:srgbClr val="000000"/>
                          </a:solidFill>
                          <a:effectLst/>
                          <a:latin typeface="Aptos Narrow" panose="020B0004020202020204" pitchFamily="34" charset="0"/>
                        </a:rPr>
                        <a:t>Dassa-Zoume</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a:solidFill>
                            <a:srgbClr val="000000"/>
                          </a:solidFill>
                          <a:effectLst/>
                          <a:latin typeface="Aptos Narrow" panose="020B0004020202020204" pitchFamily="34" charset="0"/>
                        </a:rPr>
                        <a:t>Parakou</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0.61</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0.96</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-3.11</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4.32</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a:solidFill>
                            <a:srgbClr val="000000"/>
                          </a:solidFill>
                          <a:effectLst/>
                          <a:latin typeface="Aptos Narrow" panose="020B0004020202020204" pitchFamily="34" charset="0"/>
                        </a:rPr>
                        <a:t>FALSE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173585552"/>
                  </a:ext>
                </a:extLst>
              </a:tr>
              <a:tr h="203200">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Dassa-Zoume</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Porto Novo</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-4.98</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0.0085</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-9.02</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-0.93</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TRUE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465002272"/>
                  </a:ext>
                </a:extLst>
              </a:tr>
              <a:tr h="203200">
                <a:tc>
                  <a:txBody>
                    <a:bodyPr/>
                    <a:lstStyle/>
                    <a:p>
                      <a:pPr algn="ctr" fontAlgn="b"/>
                      <a:r>
                        <a:rPr lang="en-US" sz="1500" b="1" i="0" u="none" strike="noStrike">
                          <a:solidFill>
                            <a:srgbClr val="000000"/>
                          </a:solidFill>
                          <a:effectLst/>
                          <a:latin typeface="Aptos Narrow" panose="020B0004020202020204" pitchFamily="34" charset="0"/>
                        </a:rPr>
                        <a:t>Parakou</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a:solidFill>
                            <a:srgbClr val="000000"/>
                          </a:solidFill>
                          <a:effectLst/>
                          <a:latin typeface="Aptos Narrow" panose="020B0004020202020204" pitchFamily="34" charset="0"/>
                        </a:rPr>
                        <a:t>Porto Novo</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-5.58</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0.00070</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-9.33</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-1.84</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TRUE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554985362"/>
                  </a:ext>
                </a:extLst>
              </a:tr>
            </a:tbl>
          </a:graphicData>
        </a:graphic>
      </p:graphicFrame>
      <p:graphicFrame>
        <p:nvGraphicFramePr>
          <p:cNvPr id="10" name="Table 9">
            <a:extLst>
              <a:ext uri="{FF2B5EF4-FFF2-40B4-BE49-F238E27FC236}">
                <a16:creationId xmlns:a16="http://schemas.microsoft.com/office/drawing/2014/main" id="{7EC32BED-B1EE-8FFF-62FD-5D8C49A67D20}"/>
              </a:ext>
            </a:extLst>
          </p:cNvPr>
          <p:cNvGraphicFramePr>
            <a:graphicFrameLocks noGrp="1"/>
          </p:cNvGraphicFramePr>
          <p:nvPr>
            <p:extLst>
              <p:ext uri="{D42A27DB-BD31-4B8C-83A1-F6EECF244321}">
                <p14:modId xmlns:p14="http://schemas.microsoft.com/office/powerpoint/2010/main" val="3116594811"/>
              </p:ext>
            </p:extLst>
          </p:nvPr>
        </p:nvGraphicFramePr>
        <p:xfrm>
          <a:off x="5912370" y="4160873"/>
          <a:ext cx="6158456" cy="2124075"/>
        </p:xfrm>
        <a:graphic>
          <a:graphicData uri="http://schemas.openxmlformats.org/drawingml/2006/table">
            <a:tbl>
              <a:tblPr/>
              <a:tblGrid>
                <a:gridCol w="878337">
                  <a:extLst>
                    <a:ext uri="{9D8B030D-6E8A-4147-A177-3AD203B41FA5}">
                      <a16:colId xmlns:a16="http://schemas.microsoft.com/office/drawing/2014/main" val="3858043979"/>
                    </a:ext>
                  </a:extLst>
                </a:gridCol>
                <a:gridCol w="1201896">
                  <a:extLst>
                    <a:ext uri="{9D8B030D-6E8A-4147-A177-3AD203B41FA5}">
                      <a16:colId xmlns:a16="http://schemas.microsoft.com/office/drawing/2014/main" val="2274067173"/>
                    </a:ext>
                  </a:extLst>
                </a:gridCol>
                <a:gridCol w="798229">
                  <a:extLst>
                    <a:ext uri="{9D8B030D-6E8A-4147-A177-3AD203B41FA5}">
                      <a16:colId xmlns:a16="http://schemas.microsoft.com/office/drawing/2014/main" val="2247328586"/>
                    </a:ext>
                  </a:extLst>
                </a:gridCol>
                <a:gridCol w="644983">
                  <a:extLst>
                    <a:ext uri="{9D8B030D-6E8A-4147-A177-3AD203B41FA5}">
                      <a16:colId xmlns:a16="http://schemas.microsoft.com/office/drawing/2014/main" val="2020280522"/>
                    </a:ext>
                  </a:extLst>
                </a:gridCol>
                <a:gridCol w="878337">
                  <a:extLst>
                    <a:ext uri="{9D8B030D-6E8A-4147-A177-3AD203B41FA5}">
                      <a16:colId xmlns:a16="http://schemas.microsoft.com/office/drawing/2014/main" val="1319371562"/>
                    </a:ext>
                  </a:extLst>
                </a:gridCol>
                <a:gridCol w="878337">
                  <a:extLst>
                    <a:ext uri="{9D8B030D-6E8A-4147-A177-3AD203B41FA5}">
                      <a16:colId xmlns:a16="http://schemas.microsoft.com/office/drawing/2014/main" val="3269514880"/>
                    </a:ext>
                  </a:extLst>
                </a:gridCol>
                <a:gridCol w="878337">
                  <a:extLst>
                    <a:ext uri="{9D8B030D-6E8A-4147-A177-3AD203B41FA5}">
                      <a16:colId xmlns:a16="http://schemas.microsoft.com/office/drawing/2014/main" val="807012595"/>
                    </a:ext>
                  </a:extLst>
                </a:gridCol>
              </a:tblGrid>
              <a:tr h="203200">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group1</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group2</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meandiff</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p-adj</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lower</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a:solidFill>
                            <a:srgbClr val="FFFFFF"/>
                          </a:solidFill>
                          <a:effectLst/>
                          <a:highlight>
                            <a:srgbClr val="156082"/>
                          </a:highlight>
                          <a:latin typeface="Aptos Narrow" panose="020B0004020202020204" pitchFamily="34" charset="0"/>
                        </a:rPr>
                        <a:t>upper</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tc>
                  <a:txBody>
                    <a:bodyPr/>
                    <a:lstStyle/>
                    <a:p>
                      <a:pPr algn="ctr" fontAlgn="b"/>
                      <a:r>
                        <a:rPr lang="en-US" sz="1500" b="1" i="0" u="none" strike="noStrike" dirty="0">
                          <a:solidFill>
                            <a:srgbClr val="FFFFFF"/>
                          </a:solidFill>
                          <a:effectLst/>
                          <a:highlight>
                            <a:srgbClr val="156082"/>
                          </a:highlight>
                          <a:latin typeface="Aptos Narrow" panose="020B0004020202020204" pitchFamily="34" charset="0"/>
                        </a:rPr>
                        <a:t>reject</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156082"/>
                    </a:solidFill>
                  </a:tcPr>
                </a:tc>
                <a:extLst>
                  <a:ext uri="{0D108BD9-81ED-4DB2-BD59-A6C34878D82A}">
                    <a16:rowId xmlns:a16="http://schemas.microsoft.com/office/drawing/2014/main" val="1989159814"/>
                  </a:ext>
                </a:extLst>
              </a:tr>
              <a:tr h="203200">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Cotonou</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err="1">
                          <a:solidFill>
                            <a:srgbClr val="000000"/>
                          </a:solidFill>
                          <a:effectLst/>
                          <a:highlight>
                            <a:srgbClr val="C0E6F5"/>
                          </a:highlight>
                          <a:latin typeface="Aptos Narrow" panose="020B0004020202020204" pitchFamily="34" charset="0"/>
                        </a:rPr>
                        <a:t>Dassa-Zoume</a:t>
                      </a:r>
                      <a:endParaRPr lang="en-US" sz="1500" b="1" i="0" u="none" strike="noStrike" dirty="0">
                        <a:solidFill>
                          <a:srgbClr val="000000"/>
                        </a:solidFill>
                        <a:effectLst/>
                        <a:highlight>
                          <a:srgbClr val="C0E6F5"/>
                        </a:highlight>
                        <a:latin typeface="Aptos Narrow" panose="020B0004020202020204" pitchFamily="34" charset="0"/>
                      </a:endParaRP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-2.15</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0.75</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-7.67</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3.36</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FALSE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2577172833"/>
                  </a:ext>
                </a:extLst>
              </a:tr>
              <a:tr h="203200">
                <a:tc>
                  <a:txBody>
                    <a:bodyPr/>
                    <a:lstStyle/>
                    <a:p>
                      <a:pPr algn="ctr" fontAlgn="b"/>
                      <a:r>
                        <a:rPr lang="en-US" sz="1500" b="1" i="0" u="none" strike="noStrike" dirty="0">
                          <a:solidFill>
                            <a:srgbClr val="000000"/>
                          </a:solidFill>
                          <a:effectLst/>
                          <a:latin typeface="Aptos Narrow" panose="020B0004020202020204" pitchFamily="34" charset="0"/>
                        </a:rPr>
                        <a:t>Cotonou</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err="1">
                          <a:solidFill>
                            <a:srgbClr val="000000"/>
                          </a:solidFill>
                          <a:effectLst/>
                          <a:latin typeface="Aptos Narrow" panose="020B0004020202020204" pitchFamily="34" charset="0"/>
                        </a:rPr>
                        <a:t>Parakou</a:t>
                      </a:r>
                      <a:endParaRPr lang="en-US" sz="1500" b="1" i="0" u="none" strike="noStrike" dirty="0">
                        <a:solidFill>
                          <a:srgbClr val="000000"/>
                        </a:solidFill>
                        <a:effectLst/>
                        <a:latin typeface="Aptos Narrow" panose="020B0004020202020204" pitchFamily="34" charset="0"/>
                      </a:endParaRP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-3.66</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0.27</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-8.88</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1.57</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a:solidFill>
                            <a:srgbClr val="000000"/>
                          </a:solidFill>
                          <a:effectLst/>
                          <a:latin typeface="Aptos Narrow" panose="020B0004020202020204" pitchFamily="34" charset="0"/>
                        </a:rPr>
                        <a:t>FALSE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3701024817"/>
                  </a:ext>
                </a:extLst>
              </a:tr>
              <a:tr h="203200">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Cotonou</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Porto Novo</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-5.56</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0.066</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-11.34</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0.24</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FALSE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054503171"/>
                  </a:ext>
                </a:extLst>
              </a:tr>
              <a:tr h="203200">
                <a:tc>
                  <a:txBody>
                    <a:bodyPr/>
                    <a:lstStyle/>
                    <a:p>
                      <a:pPr algn="ctr" fontAlgn="b"/>
                      <a:r>
                        <a:rPr lang="en-US" sz="1500" b="1" i="0" u="none" strike="noStrike">
                          <a:solidFill>
                            <a:srgbClr val="000000"/>
                          </a:solidFill>
                          <a:effectLst/>
                          <a:latin typeface="Aptos Narrow" panose="020B0004020202020204" pitchFamily="34" charset="0"/>
                        </a:rPr>
                        <a:t>Dassa-Zoume</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a:solidFill>
                            <a:srgbClr val="000000"/>
                          </a:solidFill>
                          <a:effectLst/>
                          <a:latin typeface="Aptos Narrow" panose="020B0004020202020204" pitchFamily="34" charset="0"/>
                        </a:rPr>
                        <a:t>Parakou</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-1.50</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0.88</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-6.67</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3.66</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a:solidFill>
                            <a:srgbClr val="000000"/>
                          </a:solidFill>
                          <a:effectLst/>
                          <a:latin typeface="Aptos Narrow" panose="020B0004020202020204" pitchFamily="34" charset="0"/>
                        </a:rPr>
                        <a:t>FALSE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633220843"/>
                  </a:ext>
                </a:extLst>
              </a:tr>
              <a:tr h="203200">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Dassa-Zoume</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Porto Novo</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-3.39</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0.43</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-9.13</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dirty="0">
                          <a:solidFill>
                            <a:srgbClr val="000000"/>
                          </a:solidFill>
                          <a:effectLst/>
                          <a:highlight>
                            <a:srgbClr val="C0E6F5"/>
                          </a:highlight>
                          <a:latin typeface="Aptos Narrow" panose="020B0004020202020204" pitchFamily="34" charset="0"/>
                        </a:rPr>
                        <a:t>2.35</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tc>
                  <a:txBody>
                    <a:bodyPr/>
                    <a:lstStyle/>
                    <a:p>
                      <a:pPr algn="ctr" fontAlgn="b"/>
                      <a:r>
                        <a:rPr lang="en-US" sz="1500" b="1" i="0" u="none" strike="noStrike">
                          <a:solidFill>
                            <a:srgbClr val="000000"/>
                          </a:solidFill>
                          <a:effectLst/>
                          <a:highlight>
                            <a:srgbClr val="C0E6F5"/>
                          </a:highlight>
                          <a:latin typeface="Aptos Narrow" panose="020B0004020202020204" pitchFamily="34" charset="0"/>
                        </a:rPr>
                        <a:t>FALSE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C0E6F5"/>
                    </a:solidFill>
                  </a:tcPr>
                </a:tc>
                <a:extLst>
                  <a:ext uri="{0D108BD9-81ED-4DB2-BD59-A6C34878D82A}">
                    <a16:rowId xmlns:a16="http://schemas.microsoft.com/office/drawing/2014/main" val="1011358715"/>
                  </a:ext>
                </a:extLst>
              </a:tr>
              <a:tr h="203200">
                <a:tc>
                  <a:txBody>
                    <a:bodyPr/>
                    <a:lstStyle/>
                    <a:p>
                      <a:pPr algn="ctr" fontAlgn="b"/>
                      <a:r>
                        <a:rPr lang="en-US" sz="1500" b="1" i="0" u="none" strike="noStrike">
                          <a:solidFill>
                            <a:srgbClr val="000000"/>
                          </a:solidFill>
                          <a:effectLst/>
                          <a:latin typeface="Aptos Narrow" panose="020B0004020202020204" pitchFamily="34" charset="0"/>
                        </a:rPr>
                        <a:t>Parakou</a:t>
                      </a:r>
                    </a:p>
                  </a:txBody>
                  <a:tcPr marL="9525" marR="9525" marT="9525" marB="0" anchor="b">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Porto Novo</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-1.89</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0.81</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-7.35</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3.57</a:t>
                      </a:r>
                    </a:p>
                  </a:txBody>
                  <a:tcPr marL="9525" marR="9525" marT="9525"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tc>
                  <a:txBody>
                    <a:bodyPr/>
                    <a:lstStyle/>
                    <a:p>
                      <a:pPr algn="ctr" fontAlgn="b"/>
                      <a:r>
                        <a:rPr lang="en-US" sz="1500" b="1" i="0" u="none" strike="noStrike" dirty="0">
                          <a:solidFill>
                            <a:srgbClr val="000000"/>
                          </a:solidFill>
                          <a:effectLst/>
                          <a:latin typeface="Aptos Narrow" panose="020B0004020202020204" pitchFamily="34" charset="0"/>
                        </a:rPr>
                        <a:t>FALSE</a:t>
                      </a:r>
                    </a:p>
                  </a:txBody>
                  <a:tcPr marL="9525" marR="9525" marT="9525" marB="0" anchor="b">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noFill/>
                  </a:tcPr>
                </a:tc>
                <a:extLst>
                  <a:ext uri="{0D108BD9-81ED-4DB2-BD59-A6C34878D82A}">
                    <a16:rowId xmlns:a16="http://schemas.microsoft.com/office/drawing/2014/main" val="2638030806"/>
                  </a:ext>
                </a:extLst>
              </a:tr>
            </a:tbl>
          </a:graphicData>
        </a:graphic>
      </p:graphicFrame>
      <p:pic>
        <p:nvPicPr>
          <p:cNvPr id="20" name="Picture 19" descr="A graph with black lines&#10;&#10;Description automatically generated">
            <a:extLst>
              <a:ext uri="{FF2B5EF4-FFF2-40B4-BE49-F238E27FC236}">
                <a16:creationId xmlns:a16="http://schemas.microsoft.com/office/drawing/2014/main" id="{60CB0B84-D6D9-3255-8EDD-ABF97DA412B1}"/>
              </a:ext>
            </a:extLst>
          </p:cNvPr>
          <p:cNvPicPr>
            <a:picLocks noChangeAspect="1"/>
          </p:cNvPicPr>
          <p:nvPr/>
        </p:nvPicPr>
        <p:blipFill rotWithShape="1">
          <a:blip r:embed="rId3"/>
          <a:srcRect l="10459"/>
          <a:stretch/>
        </p:blipFill>
        <p:spPr>
          <a:xfrm>
            <a:off x="773172" y="3806193"/>
            <a:ext cx="5074172" cy="2833436"/>
          </a:xfrm>
          <a:prstGeom prst="rect">
            <a:avLst/>
          </a:prstGeom>
        </p:spPr>
      </p:pic>
      <p:pic>
        <p:nvPicPr>
          <p:cNvPr id="24" name="Picture 23" descr="A graph with black lines&#10;&#10;Description automatically generated">
            <a:extLst>
              <a:ext uri="{FF2B5EF4-FFF2-40B4-BE49-F238E27FC236}">
                <a16:creationId xmlns:a16="http://schemas.microsoft.com/office/drawing/2014/main" id="{CDB3D666-CEBA-2B2D-E6F7-1865C5437511}"/>
              </a:ext>
            </a:extLst>
          </p:cNvPr>
          <p:cNvPicPr>
            <a:picLocks noChangeAspect="1"/>
          </p:cNvPicPr>
          <p:nvPr/>
        </p:nvPicPr>
        <p:blipFill rotWithShape="1">
          <a:blip r:embed="rId4"/>
          <a:srcRect l="10459"/>
          <a:stretch/>
        </p:blipFill>
        <p:spPr>
          <a:xfrm>
            <a:off x="773172" y="1058897"/>
            <a:ext cx="5074170" cy="2833435"/>
          </a:xfrm>
          <a:prstGeom prst="rect">
            <a:avLst/>
          </a:prstGeom>
        </p:spPr>
      </p:pic>
      <p:sp>
        <p:nvSpPr>
          <p:cNvPr id="3" name="TextBox 2">
            <a:extLst>
              <a:ext uri="{FF2B5EF4-FFF2-40B4-BE49-F238E27FC236}">
                <a16:creationId xmlns:a16="http://schemas.microsoft.com/office/drawing/2014/main" id="{3A84C772-5410-6DDF-4AF1-CFD6354C20F1}"/>
              </a:ext>
            </a:extLst>
          </p:cNvPr>
          <p:cNvSpPr txBox="1"/>
          <p:nvPr/>
        </p:nvSpPr>
        <p:spPr>
          <a:xfrm>
            <a:off x="-28316" y="1574428"/>
            <a:ext cx="1118985" cy="276999"/>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Porto Novo</a:t>
            </a:r>
          </a:p>
        </p:txBody>
      </p:sp>
      <p:sp>
        <p:nvSpPr>
          <p:cNvPr id="4" name="TextBox 3">
            <a:extLst>
              <a:ext uri="{FF2B5EF4-FFF2-40B4-BE49-F238E27FC236}">
                <a16:creationId xmlns:a16="http://schemas.microsoft.com/office/drawing/2014/main" id="{76CBF29B-EBF7-392A-CB98-E7175D01349E}"/>
              </a:ext>
            </a:extLst>
          </p:cNvPr>
          <p:cNvSpPr txBox="1"/>
          <p:nvPr/>
        </p:nvSpPr>
        <p:spPr>
          <a:xfrm>
            <a:off x="81539" y="2043447"/>
            <a:ext cx="1118985" cy="276999"/>
          </a:xfrm>
          <a:prstGeom prst="rect">
            <a:avLst/>
          </a:prstGeom>
          <a:noFill/>
        </p:spPr>
        <p:txBody>
          <a:bodyPr wrap="square" rtlCol="0">
            <a:spAutoFit/>
          </a:bodyPr>
          <a:lstStyle/>
          <a:p>
            <a:r>
              <a:rPr lang="en-US" sz="1200" b="1" dirty="0" err="1">
                <a:latin typeface="Calibri" panose="020F0502020204030204" pitchFamily="34" charset="0"/>
                <a:cs typeface="Calibri" panose="020F0502020204030204" pitchFamily="34" charset="0"/>
              </a:rPr>
              <a:t>Parakou</a:t>
            </a:r>
            <a:endParaRPr lang="en-US" sz="12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9D762AAF-5C3C-5A36-63E0-0B877DE7239E}"/>
              </a:ext>
            </a:extLst>
          </p:cNvPr>
          <p:cNvSpPr txBox="1"/>
          <p:nvPr/>
        </p:nvSpPr>
        <p:spPr>
          <a:xfrm>
            <a:off x="130365" y="2489299"/>
            <a:ext cx="1118985" cy="276999"/>
          </a:xfrm>
          <a:prstGeom prst="rect">
            <a:avLst/>
          </a:prstGeom>
          <a:noFill/>
        </p:spPr>
        <p:txBody>
          <a:bodyPr wrap="square" rtlCol="0">
            <a:spAutoFit/>
          </a:bodyPr>
          <a:lstStyle/>
          <a:p>
            <a:r>
              <a:rPr lang="en-US" sz="1200" b="1" dirty="0" err="1">
                <a:latin typeface="Calibri" panose="020F0502020204030204" pitchFamily="34" charset="0"/>
                <a:cs typeface="Calibri" panose="020F0502020204030204" pitchFamily="34" charset="0"/>
              </a:rPr>
              <a:t>Dassa</a:t>
            </a:r>
            <a:endParaRPr lang="en-US" sz="1200" b="1"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D363D4C-B013-C13F-555C-722610ED34C4}"/>
              </a:ext>
            </a:extLst>
          </p:cNvPr>
          <p:cNvSpPr txBox="1"/>
          <p:nvPr/>
        </p:nvSpPr>
        <p:spPr>
          <a:xfrm>
            <a:off x="57669" y="2936749"/>
            <a:ext cx="1118985" cy="276999"/>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Cotonou</a:t>
            </a:r>
          </a:p>
        </p:txBody>
      </p:sp>
      <p:sp>
        <p:nvSpPr>
          <p:cNvPr id="7" name="TextBox 6">
            <a:extLst>
              <a:ext uri="{FF2B5EF4-FFF2-40B4-BE49-F238E27FC236}">
                <a16:creationId xmlns:a16="http://schemas.microsoft.com/office/drawing/2014/main" id="{C507F2A2-0536-46DC-BE2F-4E43488A565C}"/>
              </a:ext>
            </a:extLst>
          </p:cNvPr>
          <p:cNvSpPr txBox="1"/>
          <p:nvPr/>
        </p:nvSpPr>
        <p:spPr>
          <a:xfrm>
            <a:off x="0" y="4368695"/>
            <a:ext cx="1118985" cy="276999"/>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Porto Novo</a:t>
            </a:r>
          </a:p>
        </p:txBody>
      </p:sp>
      <p:sp>
        <p:nvSpPr>
          <p:cNvPr id="9" name="TextBox 8">
            <a:extLst>
              <a:ext uri="{FF2B5EF4-FFF2-40B4-BE49-F238E27FC236}">
                <a16:creationId xmlns:a16="http://schemas.microsoft.com/office/drawing/2014/main" id="{4EF6C38E-EB91-EBC4-0C84-D4F81A497051}"/>
              </a:ext>
            </a:extLst>
          </p:cNvPr>
          <p:cNvSpPr txBox="1"/>
          <p:nvPr/>
        </p:nvSpPr>
        <p:spPr>
          <a:xfrm>
            <a:off x="79564" y="4793727"/>
            <a:ext cx="1118985" cy="276999"/>
          </a:xfrm>
          <a:prstGeom prst="rect">
            <a:avLst/>
          </a:prstGeom>
          <a:noFill/>
        </p:spPr>
        <p:txBody>
          <a:bodyPr wrap="square" rtlCol="0">
            <a:spAutoFit/>
          </a:bodyPr>
          <a:lstStyle/>
          <a:p>
            <a:r>
              <a:rPr lang="en-US" sz="1200" b="1" dirty="0" err="1">
                <a:latin typeface="Calibri" panose="020F0502020204030204" pitchFamily="34" charset="0"/>
                <a:cs typeface="Calibri" panose="020F0502020204030204" pitchFamily="34" charset="0"/>
              </a:rPr>
              <a:t>Parakou</a:t>
            </a:r>
            <a:endParaRPr lang="en-US" sz="1200" b="1"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9CBA11D-A8E2-F522-523E-09FCE3C7B49B}"/>
              </a:ext>
            </a:extLst>
          </p:cNvPr>
          <p:cNvSpPr txBox="1"/>
          <p:nvPr/>
        </p:nvSpPr>
        <p:spPr>
          <a:xfrm>
            <a:off x="148652" y="5218759"/>
            <a:ext cx="1118985" cy="276999"/>
          </a:xfrm>
          <a:prstGeom prst="rect">
            <a:avLst/>
          </a:prstGeom>
          <a:noFill/>
        </p:spPr>
        <p:txBody>
          <a:bodyPr wrap="square" rtlCol="0">
            <a:spAutoFit/>
          </a:bodyPr>
          <a:lstStyle/>
          <a:p>
            <a:r>
              <a:rPr lang="en-US" sz="1200" b="1" dirty="0" err="1">
                <a:latin typeface="Calibri" panose="020F0502020204030204" pitchFamily="34" charset="0"/>
                <a:cs typeface="Calibri" panose="020F0502020204030204" pitchFamily="34" charset="0"/>
              </a:rPr>
              <a:t>Dassa</a:t>
            </a:r>
            <a:endParaRPr lang="en-US" sz="1200" b="1"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B9BBBA9A-E548-9F68-A3CA-E7ECC80BA349}"/>
              </a:ext>
            </a:extLst>
          </p:cNvPr>
          <p:cNvSpPr txBox="1"/>
          <p:nvPr/>
        </p:nvSpPr>
        <p:spPr>
          <a:xfrm>
            <a:off x="79563" y="5686865"/>
            <a:ext cx="1118985" cy="276999"/>
          </a:xfrm>
          <a:prstGeom prst="rect">
            <a:avLst/>
          </a:prstGeom>
          <a:noFill/>
        </p:spPr>
        <p:txBody>
          <a:bodyPr wrap="square" rtlCol="0">
            <a:spAutoFit/>
          </a:bodyPr>
          <a:lstStyle/>
          <a:p>
            <a:r>
              <a:rPr lang="en-US" sz="1200" b="1" dirty="0">
                <a:latin typeface="Calibri" panose="020F0502020204030204" pitchFamily="34" charset="0"/>
                <a:cs typeface="Calibri" panose="020F0502020204030204" pitchFamily="34" charset="0"/>
              </a:rPr>
              <a:t>Cotonou</a:t>
            </a:r>
          </a:p>
        </p:txBody>
      </p:sp>
    </p:spTree>
    <p:extLst>
      <p:ext uri="{BB962C8B-B14F-4D97-AF65-F5344CB8AC3E}">
        <p14:creationId xmlns:p14="http://schemas.microsoft.com/office/powerpoint/2010/main" val="737383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Harmattan Guide</a:t>
            </a:r>
          </a:p>
        </p:txBody>
      </p:sp>
      <p:pic>
        <p:nvPicPr>
          <p:cNvPr id="3074" name="Picture 2" descr="West African monsoon | Climate, Rainfall &amp; Effects | Britannica">
            <a:extLst>
              <a:ext uri="{FF2B5EF4-FFF2-40B4-BE49-F238E27FC236}">
                <a16:creationId xmlns:a16="http://schemas.microsoft.com/office/drawing/2014/main" id="{E8913286-ACD9-FA81-CA87-FD3210C32C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9910"/>
          <a:stretch/>
        </p:blipFill>
        <p:spPr bwMode="auto">
          <a:xfrm>
            <a:off x="1346168" y="1567543"/>
            <a:ext cx="3724037" cy="492533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nin Travel Guide and Country Information">
            <a:extLst>
              <a:ext uri="{FF2B5EF4-FFF2-40B4-BE49-F238E27FC236}">
                <a16:creationId xmlns:a16="http://schemas.microsoft.com/office/drawing/2014/main" id="{64D6063F-B1CD-C7A0-848A-E70F940129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358" t="44626" r="28693" b="5324"/>
          <a:stretch/>
        </p:blipFill>
        <p:spPr bwMode="auto">
          <a:xfrm>
            <a:off x="6615168" y="1541399"/>
            <a:ext cx="3193668" cy="49514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56ADAE0-8DFC-9816-D498-BD9447949C06}"/>
              </a:ext>
            </a:extLst>
          </p:cNvPr>
          <p:cNvSpPr/>
          <p:nvPr/>
        </p:nvSpPr>
        <p:spPr>
          <a:xfrm>
            <a:off x="7239000" y="5723163"/>
            <a:ext cx="1917700" cy="552439"/>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73833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September-December: Harmattan Starts</a:t>
            </a:r>
          </a:p>
        </p:txBody>
      </p:sp>
      <p:pic>
        <p:nvPicPr>
          <p:cNvPr id="4" name="Picture 3" descr="A map of a country&#10;&#10;Description automatically generated">
            <a:extLst>
              <a:ext uri="{FF2B5EF4-FFF2-40B4-BE49-F238E27FC236}">
                <a16:creationId xmlns:a16="http://schemas.microsoft.com/office/drawing/2014/main" id="{BEFDB601-2C1C-EDC0-9A1B-6D11F6A9CF3D}"/>
              </a:ext>
            </a:extLst>
          </p:cNvPr>
          <p:cNvPicPr>
            <a:picLocks noChangeAspect="1"/>
          </p:cNvPicPr>
          <p:nvPr/>
        </p:nvPicPr>
        <p:blipFill rotWithShape="1">
          <a:blip r:embed="rId3"/>
          <a:srcRect l="24776" t="7912" r="18237" b="4201"/>
          <a:stretch/>
        </p:blipFill>
        <p:spPr>
          <a:xfrm>
            <a:off x="20662" y="1660889"/>
            <a:ext cx="3219881" cy="4965700"/>
          </a:xfrm>
          <a:prstGeom prst="rect">
            <a:avLst/>
          </a:prstGeom>
        </p:spPr>
      </p:pic>
      <p:pic>
        <p:nvPicPr>
          <p:cNvPr id="7" name="Picture 6" descr="A map of a person's body&#10;&#10;Description automatically generated">
            <a:extLst>
              <a:ext uri="{FF2B5EF4-FFF2-40B4-BE49-F238E27FC236}">
                <a16:creationId xmlns:a16="http://schemas.microsoft.com/office/drawing/2014/main" id="{694CA5B1-F58E-9B99-9AA1-034527B69DBB}"/>
              </a:ext>
            </a:extLst>
          </p:cNvPr>
          <p:cNvPicPr>
            <a:picLocks noChangeAspect="1"/>
          </p:cNvPicPr>
          <p:nvPr/>
        </p:nvPicPr>
        <p:blipFill rotWithShape="1">
          <a:blip r:embed="rId4"/>
          <a:srcRect l="24591" t="5894" r="21567"/>
          <a:stretch/>
        </p:blipFill>
        <p:spPr>
          <a:xfrm>
            <a:off x="3001865" y="1506022"/>
            <a:ext cx="3086961" cy="5395437"/>
          </a:xfrm>
          <a:prstGeom prst="rect">
            <a:avLst/>
          </a:prstGeom>
        </p:spPr>
      </p:pic>
      <p:pic>
        <p:nvPicPr>
          <p:cNvPr id="10" name="Picture 9" descr="A map of a person's body&#10;&#10;Description automatically generated">
            <a:extLst>
              <a:ext uri="{FF2B5EF4-FFF2-40B4-BE49-F238E27FC236}">
                <a16:creationId xmlns:a16="http://schemas.microsoft.com/office/drawing/2014/main" id="{EC947B3A-F10E-5C33-7CD0-45073D104C10}"/>
              </a:ext>
            </a:extLst>
          </p:cNvPr>
          <p:cNvPicPr>
            <a:picLocks noChangeAspect="1"/>
          </p:cNvPicPr>
          <p:nvPr/>
        </p:nvPicPr>
        <p:blipFill rotWithShape="1">
          <a:blip r:embed="rId5"/>
          <a:srcRect l="26498" t="7458" r="20263" b="4764"/>
          <a:stretch/>
        </p:blipFill>
        <p:spPr>
          <a:xfrm>
            <a:off x="6096000" y="1631090"/>
            <a:ext cx="3011857" cy="4965700"/>
          </a:xfrm>
          <a:prstGeom prst="rect">
            <a:avLst/>
          </a:prstGeom>
        </p:spPr>
      </p:pic>
      <p:pic>
        <p:nvPicPr>
          <p:cNvPr id="14" name="Picture 13" descr="A map of a person with red and blue colors&#10;&#10;Description automatically generated">
            <a:extLst>
              <a:ext uri="{FF2B5EF4-FFF2-40B4-BE49-F238E27FC236}">
                <a16:creationId xmlns:a16="http://schemas.microsoft.com/office/drawing/2014/main" id="{84C6853A-3FF4-DA5F-1275-57AA804070D7}"/>
              </a:ext>
            </a:extLst>
          </p:cNvPr>
          <p:cNvPicPr>
            <a:picLocks noChangeAspect="1"/>
          </p:cNvPicPr>
          <p:nvPr/>
        </p:nvPicPr>
        <p:blipFill rotWithShape="1">
          <a:blip r:embed="rId6"/>
          <a:srcRect l="24247" t="7846" r="18678" b="4886"/>
          <a:stretch/>
        </p:blipFill>
        <p:spPr>
          <a:xfrm>
            <a:off x="8944283" y="1631090"/>
            <a:ext cx="3247717" cy="4965700"/>
          </a:xfrm>
          <a:prstGeom prst="rect">
            <a:avLst/>
          </a:prstGeom>
        </p:spPr>
      </p:pic>
      <p:sp>
        <p:nvSpPr>
          <p:cNvPr id="3" name="TextBox 2">
            <a:extLst>
              <a:ext uri="{FF2B5EF4-FFF2-40B4-BE49-F238E27FC236}">
                <a16:creationId xmlns:a16="http://schemas.microsoft.com/office/drawing/2014/main" id="{FE3A24D9-75A4-D17E-EE61-23ED6421F9B7}"/>
              </a:ext>
            </a:extLst>
          </p:cNvPr>
          <p:cNvSpPr txBox="1"/>
          <p:nvPr/>
        </p:nvSpPr>
        <p:spPr>
          <a:xfrm>
            <a:off x="971179" y="1300975"/>
            <a:ext cx="1218282"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September</a:t>
            </a:r>
          </a:p>
        </p:txBody>
      </p:sp>
      <p:sp>
        <p:nvSpPr>
          <p:cNvPr id="5" name="TextBox 4">
            <a:extLst>
              <a:ext uri="{FF2B5EF4-FFF2-40B4-BE49-F238E27FC236}">
                <a16:creationId xmlns:a16="http://schemas.microsoft.com/office/drawing/2014/main" id="{E98F70BB-F03A-1205-74E6-FB1018E4BC8D}"/>
              </a:ext>
            </a:extLst>
          </p:cNvPr>
          <p:cNvSpPr txBox="1"/>
          <p:nvPr/>
        </p:nvSpPr>
        <p:spPr>
          <a:xfrm>
            <a:off x="3723323" y="1300975"/>
            <a:ext cx="948658"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October</a:t>
            </a:r>
          </a:p>
        </p:txBody>
      </p:sp>
      <p:sp>
        <p:nvSpPr>
          <p:cNvPr id="6" name="TextBox 5">
            <a:extLst>
              <a:ext uri="{FF2B5EF4-FFF2-40B4-BE49-F238E27FC236}">
                <a16:creationId xmlns:a16="http://schemas.microsoft.com/office/drawing/2014/main" id="{8AC80B75-215F-2A21-1AD0-7B1B236DAB47}"/>
              </a:ext>
            </a:extLst>
          </p:cNvPr>
          <p:cNvSpPr txBox="1"/>
          <p:nvPr/>
        </p:nvSpPr>
        <p:spPr>
          <a:xfrm>
            <a:off x="6764701" y="1321356"/>
            <a:ext cx="117365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November</a:t>
            </a:r>
          </a:p>
        </p:txBody>
      </p:sp>
      <p:sp>
        <p:nvSpPr>
          <p:cNvPr id="8" name="TextBox 7">
            <a:extLst>
              <a:ext uri="{FF2B5EF4-FFF2-40B4-BE49-F238E27FC236}">
                <a16:creationId xmlns:a16="http://schemas.microsoft.com/office/drawing/2014/main" id="{A06DFEC0-42D5-7F64-4796-78B2BA8DAFC8}"/>
              </a:ext>
            </a:extLst>
          </p:cNvPr>
          <p:cNvSpPr txBox="1"/>
          <p:nvPr/>
        </p:nvSpPr>
        <p:spPr>
          <a:xfrm>
            <a:off x="9804394" y="1321356"/>
            <a:ext cx="1157689"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December</a:t>
            </a:r>
          </a:p>
        </p:txBody>
      </p:sp>
    </p:spTree>
    <p:extLst>
      <p:ext uri="{BB962C8B-B14F-4D97-AF65-F5344CB8AC3E}">
        <p14:creationId xmlns:p14="http://schemas.microsoft.com/office/powerpoint/2010/main" val="41991929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January-April: Second Wind from Above</a:t>
            </a:r>
          </a:p>
        </p:txBody>
      </p:sp>
      <p:pic>
        <p:nvPicPr>
          <p:cNvPr id="5" name="Picture 4" descr="A map of a person&#10;&#10;Description automatically generated with medium confidence">
            <a:extLst>
              <a:ext uri="{FF2B5EF4-FFF2-40B4-BE49-F238E27FC236}">
                <a16:creationId xmlns:a16="http://schemas.microsoft.com/office/drawing/2014/main" id="{9C65EADA-8F78-2056-CE44-842CD111DB04}"/>
              </a:ext>
            </a:extLst>
          </p:cNvPr>
          <p:cNvPicPr>
            <a:picLocks noChangeAspect="1"/>
          </p:cNvPicPr>
          <p:nvPr/>
        </p:nvPicPr>
        <p:blipFill rotWithShape="1">
          <a:blip r:embed="rId3"/>
          <a:srcRect l="23316" t="8834" r="22239" b="5240"/>
          <a:stretch/>
        </p:blipFill>
        <p:spPr>
          <a:xfrm>
            <a:off x="76200" y="1690688"/>
            <a:ext cx="3042765" cy="4802187"/>
          </a:xfrm>
          <a:prstGeom prst="rect">
            <a:avLst/>
          </a:prstGeom>
        </p:spPr>
      </p:pic>
      <p:pic>
        <p:nvPicPr>
          <p:cNvPr id="9" name="Picture 8" descr="A map of a continent&#10;&#10;Description automatically generated with medium confidence">
            <a:extLst>
              <a:ext uri="{FF2B5EF4-FFF2-40B4-BE49-F238E27FC236}">
                <a16:creationId xmlns:a16="http://schemas.microsoft.com/office/drawing/2014/main" id="{332E7E25-C7BA-5A35-3683-289DA1DB6DE8}"/>
              </a:ext>
            </a:extLst>
          </p:cNvPr>
          <p:cNvPicPr>
            <a:picLocks noChangeAspect="1"/>
          </p:cNvPicPr>
          <p:nvPr/>
        </p:nvPicPr>
        <p:blipFill rotWithShape="1">
          <a:blip r:embed="rId4"/>
          <a:srcRect l="24079" t="6601" r="21405" b="5547"/>
          <a:stretch/>
        </p:blipFill>
        <p:spPr>
          <a:xfrm>
            <a:off x="3118965" y="1538992"/>
            <a:ext cx="3074147" cy="4953883"/>
          </a:xfrm>
          <a:prstGeom prst="rect">
            <a:avLst/>
          </a:prstGeom>
        </p:spPr>
      </p:pic>
      <p:pic>
        <p:nvPicPr>
          <p:cNvPr id="11" name="Picture 10" descr="A map of the earth&#10;&#10;Description automatically generated with medium confidence">
            <a:extLst>
              <a:ext uri="{FF2B5EF4-FFF2-40B4-BE49-F238E27FC236}">
                <a16:creationId xmlns:a16="http://schemas.microsoft.com/office/drawing/2014/main" id="{0A9504F8-3BDE-0C16-4E37-F1FE018CA4CF}"/>
              </a:ext>
            </a:extLst>
          </p:cNvPr>
          <p:cNvPicPr>
            <a:picLocks noChangeAspect="1"/>
          </p:cNvPicPr>
          <p:nvPr/>
        </p:nvPicPr>
        <p:blipFill rotWithShape="1">
          <a:blip r:embed="rId5"/>
          <a:srcRect l="23213" t="7068" r="21972" b="3440"/>
          <a:stretch/>
        </p:blipFill>
        <p:spPr>
          <a:xfrm>
            <a:off x="6030938" y="1538992"/>
            <a:ext cx="3074148" cy="5019002"/>
          </a:xfrm>
          <a:prstGeom prst="rect">
            <a:avLst/>
          </a:prstGeom>
        </p:spPr>
      </p:pic>
      <p:pic>
        <p:nvPicPr>
          <p:cNvPr id="13" name="Picture 12" descr="A map of the country&#10;&#10;Description automatically generated with medium confidence">
            <a:extLst>
              <a:ext uri="{FF2B5EF4-FFF2-40B4-BE49-F238E27FC236}">
                <a16:creationId xmlns:a16="http://schemas.microsoft.com/office/drawing/2014/main" id="{FC923292-A598-D8C7-A1BE-615647048A8F}"/>
              </a:ext>
            </a:extLst>
          </p:cNvPr>
          <p:cNvPicPr>
            <a:picLocks noChangeAspect="1"/>
          </p:cNvPicPr>
          <p:nvPr/>
        </p:nvPicPr>
        <p:blipFill rotWithShape="1">
          <a:blip r:embed="rId6"/>
          <a:srcRect l="24793" t="5888" r="21175" b="5895"/>
          <a:stretch/>
        </p:blipFill>
        <p:spPr>
          <a:xfrm>
            <a:off x="9105085" y="1473875"/>
            <a:ext cx="3074147" cy="5019000"/>
          </a:xfrm>
          <a:prstGeom prst="rect">
            <a:avLst/>
          </a:prstGeom>
        </p:spPr>
      </p:pic>
      <p:sp>
        <p:nvSpPr>
          <p:cNvPr id="3" name="TextBox 2">
            <a:extLst>
              <a:ext uri="{FF2B5EF4-FFF2-40B4-BE49-F238E27FC236}">
                <a16:creationId xmlns:a16="http://schemas.microsoft.com/office/drawing/2014/main" id="{00F58E1C-F643-9475-E248-907A915BD494}"/>
              </a:ext>
            </a:extLst>
          </p:cNvPr>
          <p:cNvSpPr txBox="1"/>
          <p:nvPr/>
        </p:nvSpPr>
        <p:spPr>
          <a:xfrm>
            <a:off x="1143195" y="1321356"/>
            <a:ext cx="908775"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January</a:t>
            </a:r>
          </a:p>
        </p:txBody>
      </p:sp>
      <p:sp>
        <p:nvSpPr>
          <p:cNvPr id="4" name="TextBox 3">
            <a:extLst>
              <a:ext uri="{FF2B5EF4-FFF2-40B4-BE49-F238E27FC236}">
                <a16:creationId xmlns:a16="http://schemas.microsoft.com/office/drawing/2014/main" id="{149F3B2F-1E8F-C3C9-B715-A76478369BD7}"/>
              </a:ext>
            </a:extLst>
          </p:cNvPr>
          <p:cNvSpPr txBox="1"/>
          <p:nvPr/>
        </p:nvSpPr>
        <p:spPr>
          <a:xfrm>
            <a:off x="4118221" y="1289207"/>
            <a:ext cx="1022396"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February</a:t>
            </a:r>
          </a:p>
        </p:txBody>
      </p:sp>
      <p:sp>
        <p:nvSpPr>
          <p:cNvPr id="6" name="TextBox 5">
            <a:extLst>
              <a:ext uri="{FF2B5EF4-FFF2-40B4-BE49-F238E27FC236}">
                <a16:creationId xmlns:a16="http://schemas.microsoft.com/office/drawing/2014/main" id="{75A4A9C7-2B56-882C-3391-4B4073BC8419}"/>
              </a:ext>
            </a:extLst>
          </p:cNvPr>
          <p:cNvSpPr txBox="1"/>
          <p:nvPr/>
        </p:nvSpPr>
        <p:spPr>
          <a:xfrm>
            <a:off x="6956887" y="1289207"/>
            <a:ext cx="788806"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March</a:t>
            </a:r>
          </a:p>
        </p:txBody>
      </p:sp>
      <p:sp>
        <p:nvSpPr>
          <p:cNvPr id="7" name="TextBox 6">
            <a:extLst>
              <a:ext uri="{FF2B5EF4-FFF2-40B4-BE49-F238E27FC236}">
                <a16:creationId xmlns:a16="http://schemas.microsoft.com/office/drawing/2014/main" id="{0F27D7A1-F065-A685-22FB-4262E4A68D41}"/>
              </a:ext>
            </a:extLst>
          </p:cNvPr>
          <p:cNvSpPr txBox="1"/>
          <p:nvPr/>
        </p:nvSpPr>
        <p:spPr>
          <a:xfrm>
            <a:off x="9953280" y="1289207"/>
            <a:ext cx="625492"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April</a:t>
            </a:r>
          </a:p>
        </p:txBody>
      </p:sp>
    </p:spTree>
    <p:extLst>
      <p:ext uri="{BB962C8B-B14F-4D97-AF65-F5344CB8AC3E}">
        <p14:creationId xmlns:p14="http://schemas.microsoft.com/office/powerpoint/2010/main" val="24719389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May-August: Harmattan Stops</a:t>
            </a:r>
          </a:p>
        </p:txBody>
      </p:sp>
      <p:pic>
        <p:nvPicPr>
          <p:cNvPr id="4" name="Picture 3" descr="A map of a country&#10;&#10;Description automatically generated with medium confidence">
            <a:extLst>
              <a:ext uri="{FF2B5EF4-FFF2-40B4-BE49-F238E27FC236}">
                <a16:creationId xmlns:a16="http://schemas.microsoft.com/office/drawing/2014/main" id="{CE7C3FD0-D29F-F926-B8B1-2EFE08648040}"/>
              </a:ext>
            </a:extLst>
          </p:cNvPr>
          <p:cNvPicPr>
            <a:picLocks noChangeAspect="1"/>
          </p:cNvPicPr>
          <p:nvPr/>
        </p:nvPicPr>
        <p:blipFill rotWithShape="1">
          <a:blip r:embed="rId3"/>
          <a:srcRect l="21031" t="8604" r="23435" b="5395"/>
          <a:stretch/>
        </p:blipFill>
        <p:spPr>
          <a:xfrm>
            <a:off x="3267746" y="1599873"/>
            <a:ext cx="3052481" cy="4727107"/>
          </a:xfrm>
          <a:prstGeom prst="rect">
            <a:avLst/>
          </a:prstGeom>
        </p:spPr>
      </p:pic>
      <p:pic>
        <p:nvPicPr>
          <p:cNvPr id="7" name="Picture 6" descr="A map of a person&#10;&#10;Description automatically generated with medium confidence">
            <a:extLst>
              <a:ext uri="{FF2B5EF4-FFF2-40B4-BE49-F238E27FC236}">
                <a16:creationId xmlns:a16="http://schemas.microsoft.com/office/drawing/2014/main" id="{4A32D517-60D0-7566-5878-E9FBB692D632}"/>
              </a:ext>
            </a:extLst>
          </p:cNvPr>
          <p:cNvPicPr>
            <a:picLocks noChangeAspect="1"/>
          </p:cNvPicPr>
          <p:nvPr/>
        </p:nvPicPr>
        <p:blipFill rotWithShape="1">
          <a:blip r:embed="rId4"/>
          <a:srcRect l="24335" t="8604" r="20132" b="5395"/>
          <a:stretch/>
        </p:blipFill>
        <p:spPr>
          <a:xfrm>
            <a:off x="215265" y="1622728"/>
            <a:ext cx="3052481" cy="4727108"/>
          </a:xfrm>
          <a:prstGeom prst="rect">
            <a:avLst/>
          </a:prstGeom>
        </p:spPr>
      </p:pic>
      <p:pic>
        <p:nvPicPr>
          <p:cNvPr id="14" name="Picture 13" descr="A map of a mountain range&#10;&#10;Description automatically generated">
            <a:extLst>
              <a:ext uri="{FF2B5EF4-FFF2-40B4-BE49-F238E27FC236}">
                <a16:creationId xmlns:a16="http://schemas.microsoft.com/office/drawing/2014/main" id="{28617064-F329-8ADC-0C22-7EC5F769519F}"/>
              </a:ext>
            </a:extLst>
          </p:cNvPr>
          <p:cNvPicPr>
            <a:picLocks noChangeAspect="1"/>
          </p:cNvPicPr>
          <p:nvPr/>
        </p:nvPicPr>
        <p:blipFill rotWithShape="1">
          <a:blip r:embed="rId5"/>
          <a:srcRect l="23292" t="8379" r="21839" b="5235"/>
          <a:stretch/>
        </p:blipFill>
        <p:spPr>
          <a:xfrm>
            <a:off x="6281382" y="1599873"/>
            <a:ext cx="3033348" cy="4775652"/>
          </a:xfrm>
          <a:prstGeom prst="rect">
            <a:avLst/>
          </a:prstGeom>
        </p:spPr>
      </p:pic>
      <p:pic>
        <p:nvPicPr>
          <p:cNvPr id="16" name="Picture 15" descr="A map of the country&#10;&#10;Description automatically generated">
            <a:extLst>
              <a:ext uri="{FF2B5EF4-FFF2-40B4-BE49-F238E27FC236}">
                <a16:creationId xmlns:a16="http://schemas.microsoft.com/office/drawing/2014/main" id="{7E2A8813-98FE-4B14-D6D2-2E3EB75957D4}"/>
              </a:ext>
            </a:extLst>
          </p:cNvPr>
          <p:cNvPicPr>
            <a:picLocks noChangeAspect="1"/>
          </p:cNvPicPr>
          <p:nvPr/>
        </p:nvPicPr>
        <p:blipFill rotWithShape="1">
          <a:blip r:embed="rId6"/>
          <a:srcRect l="22842" t="6881" r="19736" b="5455"/>
          <a:stretch/>
        </p:blipFill>
        <p:spPr>
          <a:xfrm>
            <a:off x="9018599" y="1526581"/>
            <a:ext cx="3173401" cy="4844689"/>
          </a:xfrm>
          <a:prstGeom prst="rect">
            <a:avLst/>
          </a:prstGeom>
        </p:spPr>
      </p:pic>
      <p:sp>
        <p:nvSpPr>
          <p:cNvPr id="3" name="TextBox 2">
            <a:extLst>
              <a:ext uri="{FF2B5EF4-FFF2-40B4-BE49-F238E27FC236}">
                <a16:creationId xmlns:a16="http://schemas.microsoft.com/office/drawing/2014/main" id="{C0E4D1CB-3175-7240-9012-848706C69635}"/>
              </a:ext>
            </a:extLst>
          </p:cNvPr>
          <p:cNvSpPr txBox="1"/>
          <p:nvPr/>
        </p:nvSpPr>
        <p:spPr>
          <a:xfrm>
            <a:off x="1400819" y="1309248"/>
            <a:ext cx="592342"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May</a:t>
            </a:r>
          </a:p>
        </p:txBody>
      </p:sp>
      <p:sp>
        <p:nvSpPr>
          <p:cNvPr id="5" name="TextBox 4">
            <a:extLst>
              <a:ext uri="{FF2B5EF4-FFF2-40B4-BE49-F238E27FC236}">
                <a16:creationId xmlns:a16="http://schemas.microsoft.com/office/drawing/2014/main" id="{4A597BC0-FC9A-9162-42D4-59B88CB77C3C}"/>
              </a:ext>
            </a:extLst>
          </p:cNvPr>
          <p:cNvSpPr txBox="1"/>
          <p:nvPr/>
        </p:nvSpPr>
        <p:spPr>
          <a:xfrm>
            <a:off x="4532531" y="1300975"/>
            <a:ext cx="617477"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June</a:t>
            </a:r>
          </a:p>
        </p:txBody>
      </p:sp>
      <p:sp>
        <p:nvSpPr>
          <p:cNvPr id="6" name="TextBox 5">
            <a:extLst>
              <a:ext uri="{FF2B5EF4-FFF2-40B4-BE49-F238E27FC236}">
                <a16:creationId xmlns:a16="http://schemas.microsoft.com/office/drawing/2014/main" id="{72C64871-D16D-B734-67F3-05FD819080B1}"/>
              </a:ext>
            </a:extLst>
          </p:cNvPr>
          <p:cNvSpPr txBox="1"/>
          <p:nvPr/>
        </p:nvSpPr>
        <p:spPr>
          <a:xfrm>
            <a:off x="7400749" y="1300975"/>
            <a:ext cx="537327"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July</a:t>
            </a:r>
          </a:p>
        </p:txBody>
      </p:sp>
      <p:sp>
        <p:nvSpPr>
          <p:cNvPr id="8" name="TextBox 7">
            <a:extLst>
              <a:ext uri="{FF2B5EF4-FFF2-40B4-BE49-F238E27FC236}">
                <a16:creationId xmlns:a16="http://schemas.microsoft.com/office/drawing/2014/main" id="{2742ABB3-02D7-825B-9627-417E3BAE11B4}"/>
              </a:ext>
            </a:extLst>
          </p:cNvPr>
          <p:cNvSpPr txBox="1"/>
          <p:nvPr/>
        </p:nvSpPr>
        <p:spPr>
          <a:xfrm>
            <a:off x="9957412" y="1253904"/>
            <a:ext cx="834524" cy="369332"/>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August</a:t>
            </a:r>
          </a:p>
        </p:txBody>
      </p:sp>
    </p:spTree>
    <p:extLst>
      <p:ext uri="{BB962C8B-B14F-4D97-AF65-F5344CB8AC3E}">
        <p14:creationId xmlns:p14="http://schemas.microsoft.com/office/powerpoint/2010/main" val="21955217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a:xfrm>
            <a:off x="838200" y="389847"/>
            <a:ext cx="10515600" cy="1325563"/>
          </a:xfrm>
        </p:spPr>
        <p:txBody>
          <a:bodyPr/>
          <a:lstStyle/>
          <a:p>
            <a:r>
              <a:rPr lang="en-US" b="1" dirty="0">
                <a:solidFill>
                  <a:schemeClr val="accent1"/>
                </a:solidFill>
                <a:latin typeface="Calibri" panose="020F0502020204030204" pitchFamily="34" charset="0"/>
                <a:cs typeface="Calibri" panose="020F0502020204030204" pitchFamily="34" charset="0"/>
              </a:rPr>
              <a:t>Cotonou Sensor Deployment</a:t>
            </a:r>
          </a:p>
        </p:txBody>
      </p:sp>
      <p:sp>
        <p:nvSpPr>
          <p:cNvPr id="9" name="Content Placeholder 2">
            <a:extLst>
              <a:ext uri="{FF2B5EF4-FFF2-40B4-BE49-F238E27FC236}">
                <a16:creationId xmlns:a16="http://schemas.microsoft.com/office/drawing/2014/main" id="{204B2E22-A2BF-8C3A-C94A-D3F5EB93BB48}"/>
              </a:ext>
            </a:extLst>
          </p:cNvPr>
          <p:cNvSpPr>
            <a:spLocks noGrp="1"/>
          </p:cNvSpPr>
          <p:nvPr>
            <p:ph idx="1"/>
          </p:nvPr>
        </p:nvSpPr>
        <p:spPr>
          <a:xfrm>
            <a:off x="838200" y="1489678"/>
            <a:ext cx="5086611" cy="5003197"/>
          </a:xfrm>
        </p:spPr>
        <p:txBody>
          <a:bodyPr>
            <a:normAutofit/>
          </a:bodyPr>
          <a:lstStyle/>
          <a:p>
            <a:r>
              <a:rPr lang="en-US" dirty="0">
                <a:latin typeface="Calibri" panose="020F0502020204030204" pitchFamily="34" charset="0"/>
                <a:cs typeface="Calibri" panose="020F0502020204030204" pitchFamily="34" charset="0"/>
              </a:rPr>
              <a:t>Used map for August 2023, based off WHO PM2.5 guidelines</a:t>
            </a:r>
          </a:p>
          <a:p>
            <a:r>
              <a:rPr lang="en-US" dirty="0">
                <a:latin typeface="Calibri" panose="020F0502020204030204" pitchFamily="34" charset="0"/>
                <a:cs typeface="Calibri" panose="020F0502020204030204" pitchFamily="34" charset="0"/>
              </a:rPr>
              <a:t>Three locations mentioned in Cotonou from affiliates were </a:t>
            </a:r>
          </a:p>
          <a:p>
            <a:pPr lvl="1"/>
            <a:r>
              <a:rPr lang="en-US" dirty="0">
                <a:latin typeface="Calibri" panose="020F0502020204030204" pitchFamily="34" charset="0"/>
                <a:cs typeface="Calibri" panose="020F0502020204030204" pitchFamily="34" charset="0"/>
              </a:rPr>
              <a:t>Etoile Rouge monument</a:t>
            </a:r>
          </a:p>
          <a:p>
            <a:pPr lvl="1"/>
            <a:r>
              <a:rPr lang="en-US" dirty="0" err="1">
                <a:latin typeface="Calibri" panose="020F0502020204030204" pitchFamily="34" charset="0"/>
                <a:cs typeface="Calibri" panose="020F0502020204030204" pitchFamily="34" charset="0"/>
              </a:rPr>
              <a:t>Dantokpa</a:t>
            </a:r>
            <a:r>
              <a:rPr lang="en-US" dirty="0">
                <a:latin typeface="Calibri" panose="020F0502020204030204" pitchFamily="34" charset="0"/>
                <a:cs typeface="Calibri" panose="020F0502020204030204" pitchFamily="34" charset="0"/>
              </a:rPr>
              <a:t> Market</a:t>
            </a:r>
          </a:p>
          <a:p>
            <a:pPr lvl="1"/>
            <a:r>
              <a:rPr lang="en-US" dirty="0">
                <a:latin typeface="Calibri" panose="020F0502020204030204" pitchFamily="34" charset="0"/>
                <a:cs typeface="Calibri" panose="020F0502020204030204" pitchFamily="34" charset="0"/>
              </a:rPr>
              <a:t>Port of Cotonou</a:t>
            </a:r>
          </a:p>
          <a:p>
            <a:r>
              <a:rPr lang="en-US" dirty="0">
                <a:latin typeface="Calibri" panose="020F0502020204030204" pitchFamily="34" charset="0"/>
                <a:cs typeface="Calibri" panose="020F0502020204030204" pitchFamily="34" charset="0"/>
              </a:rPr>
              <a:t>Two of these were in </a:t>
            </a:r>
            <a:r>
              <a:rPr lang="en-US" dirty="0">
                <a:solidFill>
                  <a:srgbClr val="FF0000"/>
                </a:solidFill>
                <a:latin typeface="Calibri" panose="020F0502020204030204" pitchFamily="34" charset="0"/>
                <a:cs typeface="Calibri" panose="020F0502020204030204" pitchFamily="34" charset="0"/>
              </a:rPr>
              <a:t>unhealthy PM2.5 ranges</a:t>
            </a:r>
          </a:p>
          <a:p>
            <a:endParaRPr lang="en-US" dirty="0">
              <a:latin typeface="Calibri" panose="020F0502020204030204" pitchFamily="34" charset="0"/>
              <a:cs typeface="Calibri" panose="020F0502020204030204" pitchFamily="34" charset="0"/>
            </a:endParaRPr>
          </a:p>
        </p:txBody>
      </p:sp>
      <p:pic>
        <p:nvPicPr>
          <p:cNvPr id="13" name="Picture 12" descr="A map of the united states&#10;&#10;Description automatically generated">
            <a:extLst>
              <a:ext uri="{FF2B5EF4-FFF2-40B4-BE49-F238E27FC236}">
                <a16:creationId xmlns:a16="http://schemas.microsoft.com/office/drawing/2014/main" id="{1FBB4809-5726-4867-8CCB-AD23F5D5478B}"/>
              </a:ext>
            </a:extLst>
          </p:cNvPr>
          <p:cNvPicPr>
            <a:picLocks noChangeAspect="1"/>
          </p:cNvPicPr>
          <p:nvPr/>
        </p:nvPicPr>
        <p:blipFill>
          <a:blip r:embed="rId3"/>
          <a:stretch>
            <a:fillRect/>
          </a:stretch>
        </p:blipFill>
        <p:spPr>
          <a:xfrm>
            <a:off x="6096000" y="3355420"/>
            <a:ext cx="5909811" cy="1654747"/>
          </a:xfrm>
          <a:prstGeom prst="rect">
            <a:avLst/>
          </a:prstGeom>
        </p:spPr>
      </p:pic>
      <p:pic>
        <p:nvPicPr>
          <p:cNvPr id="15" name="Picture 14" descr="A map of a city&#10;&#10;Description automatically generated">
            <a:extLst>
              <a:ext uri="{FF2B5EF4-FFF2-40B4-BE49-F238E27FC236}">
                <a16:creationId xmlns:a16="http://schemas.microsoft.com/office/drawing/2014/main" id="{6B1A4CFF-F482-4F33-3566-C44B4888FC3F}"/>
              </a:ext>
            </a:extLst>
          </p:cNvPr>
          <p:cNvPicPr>
            <a:picLocks noChangeAspect="1"/>
          </p:cNvPicPr>
          <p:nvPr/>
        </p:nvPicPr>
        <p:blipFill>
          <a:blip r:embed="rId4"/>
          <a:stretch>
            <a:fillRect/>
          </a:stretch>
        </p:blipFill>
        <p:spPr>
          <a:xfrm>
            <a:off x="6096000" y="1587802"/>
            <a:ext cx="5909811" cy="1774666"/>
          </a:xfrm>
          <a:prstGeom prst="rect">
            <a:avLst/>
          </a:prstGeom>
        </p:spPr>
      </p:pic>
      <p:sp>
        <p:nvSpPr>
          <p:cNvPr id="19" name="TextBox 18">
            <a:extLst>
              <a:ext uri="{FF2B5EF4-FFF2-40B4-BE49-F238E27FC236}">
                <a16:creationId xmlns:a16="http://schemas.microsoft.com/office/drawing/2014/main" id="{0E00F686-ECB7-44CD-CFDD-3D5001022AB8}"/>
              </a:ext>
            </a:extLst>
          </p:cNvPr>
          <p:cNvSpPr txBox="1"/>
          <p:nvPr/>
        </p:nvSpPr>
        <p:spPr>
          <a:xfrm>
            <a:off x="7806719" y="1168134"/>
            <a:ext cx="1863587" cy="369332"/>
          </a:xfrm>
          <a:prstGeom prst="rect">
            <a:avLst/>
          </a:prstGeom>
          <a:noFill/>
        </p:spPr>
        <p:txBody>
          <a:bodyPr wrap="none" rtlCol="0">
            <a:spAutoFit/>
          </a:bodyPr>
          <a:lstStyle/>
          <a:p>
            <a:r>
              <a:rPr lang="en-US" b="1" dirty="0" err="1">
                <a:solidFill>
                  <a:srgbClr val="FF0000"/>
                </a:solidFill>
                <a:latin typeface="Calibri" panose="020F0502020204030204" pitchFamily="34" charset="0"/>
                <a:cs typeface="Calibri" panose="020F0502020204030204" pitchFamily="34" charset="0"/>
              </a:rPr>
              <a:t>Dantokpa</a:t>
            </a:r>
            <a:r>
              <a:rPr lang="en-US" b="1" dirty="0">
                <a:solidFill>
                  <a:srgbClr val="FF0000"/>
                </a:solidFill>
                <a:latin typeface="Calibri" panose="020F0502020204030204" pitchFamily="34" charset="0"/>
                <a:cs typeface="Calibri" panose="020F0502020204030204" pitchFamily="34" charset="0"/>
              </a:rPr>
              <a:t> Market</a:t>
            </a:r>
          </a:p>
        </p:txBody>
      </p:sp>
      <p:sp>
        <p:nvSpPr>
          <p:cNvPr id="20" name="TextBox 19">
            <a:extLst>
              <a:ext uri="{FF2B5EF4-FFF2-40B4-BE49-F238E27FC236}">
                <a16:creationId xmlns:a16="http://schemas.microsoft.com/office/drawing/2014/main" id="{04CBB6BD-8CC6-3CD4-30EB-5BC41D73CE26}"/>
              </a:ext>
            </a:extLst>
          </p:cNvPr>
          <p:cNvSpPr txBox="1"/>
          <p:nvPr/>
        </p:nvSpPr>
        <p:spPr>
          <a:xfrm>
            <a:off x="5351173" y="2105803"/>
            <a:ext cx="1369927" cy="369332"/>
          </a:xfrm>
          <a:prstGeom prst="rect">
            <a:avLst/>
          </a:prstGeom>
          <a:noFill/>
        </p:spPr>
        <p:txBody>
          <a:bodyPr wrap="none" rtlCol="0">
            <a:spAutoFit/>
          </a:bodyPr>
          <a:lstStyle/>
          <a:p>
            <a:r>
              <a:rPr lang="en-US" b="1" dirty="0">
                <a:solidFill>
                  <a:srgbClr val="FF0000"/>
                </a:solidFill>
                <a:latin typeface="Calibri" panose="020F0502020204030204" pitchFamily="34" charset="0"/>
                <a:cs typeface="Calibri" panose="020F0502020204030204" pitchFamily="34" charset="0"/>
              </a:rPr>
              <a:t>Etoile Rouge</a:t>
            </a:r>
          </a:p>
        </p:txBody>
      </p:sp>
      <p:sp>
        <p:nvSpPr>
          <p:cNvPr id="25" name="Down Arrow 24">
            <a:extLst>
              <a:ext uri="{FF2B5EF4-FFF2-40B4-BE49-F238E27FC236}">
                <a16:creationId xmlns:a16="http://schemas.microsoft.com/office/drawing/2014/main" id="{070D8FD9-0665-286C-6B13-E89949AF9C70}"/>
              </a:ext>
            </a:extLst>
          </p:cNvPr>
          <p:cNvSpPr/>
          <p:nvPr/>
        </p:nvSpPr>
        <p:spPr>
          <a:xfrm rot="15638492">
            <a:off x="6994376" y="1838077"/>
            <a:ext cx="190005" cy="75300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own Arrow 25">
            <a:extLst>
              <a:ext uri="{FF2B5EF4-FFF2-40B4-BE49-F238E27FC236}">
                <a16:creationId xmlns:a16="http://schemas.microsoft.com/office/drawing/2014/main" id="{EE13EC2D-7A4C-1C10-892B-B3EBD2678031}"/>
              </a:ext>
            </a:extLst>
          </p:cNvPr>
          <p:cNvSpPr/>
          <p:nvPr/>
        </p:nvSpPr>
        <p:spPr>
          <a:xfrm>
            <a:off x="8838466" y="1546729"/>
            <a:ext cx="190005" cy="75300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own Arrow 26">
            <a:extLst>
              <a:ext uri="{FF2B5EF4-FFF2-40B4-BE49-F238E27FC236}">
                <a16:creationId xmlns:a16="http://schemas.microsoft.com/office/drawing/2014/main" id="{A4EA4480-E1B3-848B-998F-137680EB7EC0}"/>
              </a:ext>
            </a:extLst>
          </p:cNvPr>
          <p:cNvSpPr/>
          <p:nvPr/>
        </p:nvSpPr>
        <p:spPr>
          <a:xfrm rot="5960511">
            <a:off x="9184547" y="2631431"/>
            <a:ext cx="219768" cy="753003"/>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AC2EE68-8150-7E8B-1C5A-E7D1E24CED03}"/>
              </a:ext>
            </a:extLst>
          </p:cNvPr>
          <p:cNvSpPr txBox="1"/>
          <p:nvPr/>
        </p:nvSpPr>
        <p:spPr>
          <a:xfrm>
            <a:off x="9716275" y="2854942"/>
            <a:ext cx="1709571" cy="369332"/>
          </a:xfrm>
          <a:prstGeom prst="rect">
            <a:avLst/>
          </a:prstGeom>
          <a:noFill/>
        </p:spPr>
        <p:txBody>
          <a:bodyPr wrap="none" rtlCol="0">
            <a:spAutoFit/>
          </a:bodyPr>
          <a:lstStyle/>
          <a:p>
            <a:r>
              <a:rPr lang="en-US" b="1" dirty="0">
                <a:solidFill>
                  <a:srgbClr val="FF0000"/>
                </a:solidFill>
                <a:latin typeface="Calibri" panose="020F0502020204030204" pitchFamily="34" charset="0"/>
                <a:cs typeface="Calibri" panose="020F0502020204030204" pitchFamily="34" charset="0"/>
              </a:rPr>
              <a:t>Port of Cotonou</a:t>
            </a:r>
          </a:p>
        </p:txBody>
      </p:sp>
      <p:sp>
        <p:nvSpPr>
          <p:cNvPr id="29" name="Oval 28">
            <a:extLst>
              <a:ext uri="{FF2B5EF4-FFF2-40B4-BE49-F238E27FC236}">
                <a16:creationId xmlns:a16="http://schemas.microsoft.com/office/drawing/2014/main" id="{10C4EA22-96EB-5254-573A-ACD2782D8881}"/>
              </a:ext>
            </a:extLst>
          </p:cNvPr>
          <p:cNvSpPr/>
          <p:nvPr/>
        </p:nvSpPr>
        <p:spPr>
          <a:xfrm>
            <a:off x="8731077" y="2854942"/>
            <a:ext cx="107389" cy="113123"/>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127DA5B3-4EB4-BFC7-40F5-6C7B31517719}"/>
              </a:ext>
            </a:extLst>
          </p:cNvPr>
          <p:cNvSpPr/>
          <p:nvPr/>
        </p:nvSpPr>
        <p:spPr>
          <a:xfrm>
            <a:off x="8905085" y="2350068"/>
            <a:ext cx="123385" cy="12506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BCB1A8D6-CBAF-FD5F-C3AA-641D8A0CD154}"/>
              </a:ext>
            </a:extLst>
          </p:cNvPr>
          <p:cNvSpPr/>
          <p:nvPr/>
        </p:nvSpPr>
        <p:spPr>
          <a:xfrm>
            <a:off x="7552504" y="2102764"/>
            <a:ext cx="95003" cy="11591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3493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Objectives</a:t>
            </a:r>
          </a:p>
        </p:txBody>
      </p:sp>
      <p:sp>
        <p:nvSpPr>
          <p:cNvPr id="4" name="Content Placeholder 2">
            <a:extLst>
              <a:ext uri="{FF2B5EF4-FFF2-40B4-BE49-F238E27FC236}">
                <a16:creationId xmlns:a16="http://schemas.microsoft.com/office/drawing/2014/main" id="{279432FF-E580-6FDE-10C2-BB123E55967D}"/>
              </a:ext>
            </a:extLst>
          </p:cNvPr>
          <p:cNvSpPr>
            <a:spLocks noGrp="1"/>
          </p:cNvSpPr>
          <p:nvPr>
            <p:ph idx="1"/>
          </p:nvPr>
        </p:nvSpPr>
        <p:spPr>
          <a:xfrm>
            <a:off x="838200" y="1489678"/>
            <a:ext cx="5086611" cy="5003197"/>
          </a:xfrm>
        </p:spPr>
        <p:txBody>
          <a:bodyPr>
            <a:normAutofit/>
          </a:bodyPr>
          <a:lstStyle/>
          <a:p>
            <a:r>
              <a:rPr lang="en-US" dirty="0">
                <a:latin typeface="Calibri" panose="020F0502020204030204" pitchFamily="34" charset="0"/>
                <a:cs typeface="Calibri" panose="020F0502020204030204" pitchFamily="34" charset="0"/>
              </a:rPr>
              <a:t>Understand </a:t>
            </a:r>
            <a:r>
              <a:rPr lang="en-US" dirty="0">
                <a:solidFill>
                  <a:srgbClr val="FF0000"/>
                </a:solidFill>
                <a:latin typeface="Calibri" panose="020F0502020204030204" pitchFamily="34" charset="0"/>
                <a:cs typeface="Calibri" panose="020F0502020204030204" pitchFamily="34" charset="0"/>
              </a:rPr>
              <a:t>air quality trends </a:t>
            </a:r>
            <a:r>
              <a:rPr lang="en-US" dirty="0">
                <a:latin typeface="Calibri" panose="020F0502020204030204" pitchFamily="34" charset="0"/>
                <a:cs typeface="Calibri" panose="020F0502020204030204" pitchFamily="34" charset="0"/>
              </a:rPr>
              <a:t>in Benin and its cities </a:t>
            </a:r>
          </a:p>
          <a:p>
            <a:r>
              <a:rPr lang="en-US" dirty="0">
                <a:latin typeface="Calibri" panose="020F0502020204030204" pitchFamily="34" charset="0"/>
                <a:cs typeface="Calibri" panose="020F0502020204030204" pitchFamily="34" charset="0"/>
              </a:rPr>
              <a:t>Integrate different air quality </a:t>
            </a:r>
            <a:r>
              <a:rPr lang="en-US" dirty="0">
                <a:solidFill>
                  <a:srgbClr val="FF0000"/>
                </a:solidFill>
                <a:latin typeface="Calibri" panose="020F0502020204030204" pitchFamily="34" charset="0"/>
                <a:cs typeface="Calibri" panose="020F0502020204030204" pitchFamily="34" charset="0"/>
              </a:rPr>
              <a:t>measurement types </a:t>
            </a:r>
          </a:p>
          <a:p>
            <a:r>
              <a:rPr lang="en-US" dirty="0">
                <a:latin typeface="Calibri" panose="020F0502020204030204" pitchFamily="34" charset="0"/>
                <a:cs typeface="Calibri" panose="020F0502020204030204" pitchFamily="34" charset="0"/>
              </a:rPr>
              <a:t>Produce visualizations, determine if trends significant</a:t>
            </a:r>
          </a:p>
          <a:p>
            <a:r>
              <a:rPr lang="en-US" dirty="0">
                <a:latin typeface="Calibri" panose="020F0502020204030204" pitchFamily="34" charset="0"/>
                <a:cs typeface="Calibri" panose="020F0502020204030204" pitchFamily="34" charset="0"/>
              </a:rPr>
              <a:t>Find </a:t>
            </a:r>
            <a:r>
              <a:rPr lang="en-US" dirty="0">
                <a:solidFill>
                  <a:srgbClr val="FF0000"/>
                </a:solidFill>
                <a:latin typeface="Calibri" panose="020F0502020204030204" pitchFamily="34" charset="0"/>
                <a:cs typeface="Calibri" panose="020F0502020204030204" pitchFamily="34" charset="0"/>
              </a:rPr>
              <a:t>low-cost sensor deployment locations </a:t>
            </a:r>
            <a:r>
              <a:rPr lang="en-US" dirty="0">
                <a:latin typeface="Calibri" panose="020F0502020204030204" pitchFamily="34" charset="0"/>
                <a:cs typeface="Calibri" panose="020F0502020204030204" pitchFamily="34" charset="0"/>
              </a:rPr>
              <a:t>in Cotonou</a:t>
            </a:r>
          </a:p>
        </p:txBody>
      </p:sp>
      <p:pic>
        <p:nvPicPr>
          <p:cNvPr id="1026" name="Picture 2" descr="Benin | History, Map, Flag, Capital, &amp; Population | Britannica">
            <a:extLst>
              <a:ext uri="{FF2B5EF4-FFF2-40B4-BE49-F238E27FC236}">
                <a16:creationId xmlns:a16="http://schemas.microsoft.com/office/drawing/2014/main" id="{59AAB151-BF80-35D7-0800-7E4C39F231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24811" y="565174"/>
            <a:ext cx="5978236" cy="5727651"/>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214E1078-F520-1C04-7BB5-92CA20917210}"/>
              </a:ext>
            </a:extLst>
          </p:cNvPr>
          <p:cNvSpPr/>
          <p:nvPr/>
        </p:nvSpPr>
        <p:spPr>
          <a:xfrm>
            <a:off x="8404687" y="3331611"/>
            <a:ext cx="794792" cy="110143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21875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a:xfrm>
            <a:off x="838200" y="389847"/>
            <a:ext cx="10515600" cy="1325563"/>
          </a:xfrm>
        </p:spPr>
        <p:txBody>
          <a:bodyPr/>
          <a:lstStyle/>
          <a:p>
            <a:r>
              <a:rPr lang="en-US" b="1" dirty="0">
                <a:solidFill>
                  <a:schemeClr val="accent1"/>
                </a:solidFill>
                <a:latin typeface="Calibri" panose="020F0502020204030204" pitchFamily="34" charset="0"/>
                <a:cs typeface="Calibri" panose="020F0502020204030204" pitchFamily="34" charset="0"/>
              </a:rPr>
              <a:t>Comparison to World Health Organization Benchmarks</a:t>
            </a:r>
          </a:p>
        </p:txBody>
      </p:sp>
      <p:sp>
        <p:nvSpPr>
          <p:cNvPr id="4" name="Content Placeholder 2">
            <a:extLst>
              <a:ext uri="{FF2B5EF4-FFF2-40B4-BE49-F238E27FC236}">
                <a16:creationId xmlns:a16="http://schemas.microsoft.com/office/drawing/2014/main" id="{279432FF-E580-6FDE-10C2-BB123E55967D}"/>
              </a:ext>
            </a:extLst>
          </p:cNvPr>
          <p:cNvSpPr>
            <a:spLocks noGrp="1"/>
          </p:cNvSpPr>
          <p:nvPr>
            <p:ph idx="1"/>
          </p:nvPr>
        </p:nvSpPr>
        <p:spPr>
          <a:xfrm>
            <a:off x="2085462" y="1599985"/>
            <a:ext cx="1072487" cy="625726"/>
          </a:xfrm>
        </p:spPr>
        <p:txBody>
          <a:bodyPr>
            <a:normAutofit/>
          </a:bodyPr>
          <a:lstStyle/>
          <a:p>
            <a:pPr marL="0" indent="0">
              <a:buNone/>
            </a:pPr>
            <a:r>
              <a:rPr lang="en-US" b="1" dirty="0">
                <a:latin typeface="Calibri" panose="020F0502020204030204" pitchFamily="34" charset="0"/>
                <a:cs typeface="Calibri" panose="020F0502020204030204" pitchFamily="34" charset="0"/>
              </a:rPr>
              <a:t>Benin </a:t>
            </a:r>
          </a:p>
        </p:txBody>
      </p:sp>
      <p:sp>
        <p:nvSpPr>
          <p:cNvPr id="3" name="Content Placeholder 2">
            <a:extLst>
              <a:ext uri="{FF2B5EF4-FFF2-40B4-BE49-F238E27FC236}">
                <a16:creationId xmlns:a16="http://schemas.microsoft.com/office/drawing/2014/main" id="{9BF7DEAC-E462-CECB-AA4E-8CB6A38A148B}"/>
              </a:ext>
            </a:extLst>
          </p:cNvPr>
          <p:cNvSpPr txBox="1">
            <a:spLocks/>
          </p:cNvSpPr>
          <p:nvPr/>
        </p:nvSpPr>
        <p:spPr>
          <a:xfrm>
            <a:off x="7958181" y="1542416"/>
            <a:ext cx="2144972" cy="6257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latin typeface="Calibri" panose="020F0502020204030204" pitchFamily="34" charset="0"/>
                <a:cs typeface="Calibri" panose="020F0502020204030204" pitchFamily="34" charset="0"/>
              </a:rPr>
              <a:t>Cotonou</a:t>
            </a:r>
          </a:p>
        </p:txBody>
      </p:sp>
      <p:pic>
        <p:nvPicPr>
          <p:cNvPr id="10" name="Picture 9" descr="A red and green pie chart&#10;&#10;Description automatically generated">
            <a:extLst>
              <a:ext uri="{FF2B5EF4-FFF2-40B4-BE49-F238E27FC236}">
                <a16:creationId xmlns:a16="http://schemas.microsoft.com/office/drawing/2014/main" id="{090274CE-DBF5-D9C9-26AD-4E77081DDFCF}"/>
              </a:ext>
            </a:extLst>
          </p:cNvPr>
          <p:cNvPicPr>
            <a:picLocks noChangeAspect="1"/>
          </p:cNvPicPr>
          <p:nvPr/>
        </p:nvPicPr>
        <p:blipFill rotWithShape="1">
          <a:blip r:embed="rId3"/>
          <a:srcRect t="7112"/>
          <a:stretch/>
        </p:blipFill>
        <p:spPr>
          <a:xfrm>
            <a:off x="217226" y="2110286"/>
            <a:ext cx="4798325" cy="4747714"/>
          </a:xfrm>
          <a:prstGeom prst="rect">
            <a:avLst/>
          </a:prstGeom>
        </p:spPr>
      </p:pic>
      <p:pic>
        <p:nvPicPr>
          <p:cNvPr id="12" name="Picture 11" descr="A red and green pie chart&#10;&#10;Description automatically generated">
            <a:extLst>
              <a:ext uri="{FF2B5EF4-FFF2-40B4-BE49-F238E27FC236}">
                <a16:creationId xmlns:a16="http://schemas.microsoft.com/office/drawing/2014/main" id="{5A017DE7-F1FE-6E8D-F573-A92BC7C3C22D}"/>
              </a:ext>
            </a:extLst>
          </p:cNvPr>
          <p:cNvPicPr>
            <a:picLocks noChangeAspect="1"/>
          </p:cNvPicPr>
          <p:nvPr/>
        </p:nvPicPr>
        <p:blipFill rotWithShape="1">
          <a:blip r:embed="rId4"/>
          <a:srcRect t="5316"/>
          <a:stretch/>
        </p:blipFill>
        <p:spPr>
          <a:xfrm>
            <a:off x="6181696" y="2110286"/>
            <a:ext cx="4747714" cy="4651146"/>
          </a:xfrm>
          <a:prstGeom prst="rect">
            <a:avLst/>
          </a:prstGeom>
        </p:spPr>
      </p:pic>
    </p:spTree>
    <p:extLst>
      <p:ext uri="{BB962C8B-B14F-4D97-AF65-F5344CB8AC3E}">
        <p14:creationId xmlns:p14="http://schemas.microsoft.com/office/powerpoint/2010/main" val="3434283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a:xfrm>
            <a:off x="838200" y="365125"/>
            <a:ext cx="10333383" cy="1325563"/>
          </a:xfrm>
        </p:spPr>
        <p:txBody>
          <a:bodyPr/>
          <a:lstStyle/>
          <a:p>
            <a:r>
              <a:rPr lang="en-US" b="1" dirty="0">
                <a:solidFill>
                  <a:schemeClr val="accent1"/>
                </a:solidFill>
                <a:latin typeface="Calibri" panose="020F0502020204030204" pitchFamily="34" charset="0"/>
                <a:cs typeface="Calibri" panose="020F0502020204030204" pitchFamily="34" charset="0"/>
              </a:rPr>
              <a:t>Discussion</a:t>
            </a:r>
          </a:p>
        </p:txBody>
      </p:sp>
      <p:sp>
        <p:nvSpPr>
          <p:cNvPr id="4" name="Content Placeholder 2">
            <a:extLst>
              <a:ext uri="{FF2B5EF4-FFF2-40B4-BE49-F238E27FC236}">
                <a16:creationId xmlns:a16="http://schemas.microsoft.com/office/drawing/2014/main" id="{279432FF-E580-6FDE-10C2-BB123E55967D}"/>
              </a:ext>
            </a:extLst>
          </p:cNvPr>
          <p:cNvSpPr>
            <a:spLocks noGrp="1"/>
          </p:cNvSpPr>
          <p:nvPr>
            <p:ph idx="1"/>
          </p:nvPr>
        </p:nvSpPr>
        <p:spPr>
          <a:xfrm>
            <a:off x="838200" y="1489678"/>
            <a:ext cx="5086611" cy="5003197"/>
          </a:xfrm>
        </p:spPr>
        <p:txBody>
          <a:bodyPr>
            <a:normAutofit lnSpcReduction="10000"/>
          </a:bodyPr>
          <a:lstStyle/>
          <a:p>
            <a:r>
              <a:rPr lang="en-US" dirty="0">
                <a:latin typeface="Calibri" panose="020F0502020204030204" pitchFamily="34" charset="0"/>
                <a:cs typeface="Calibri" panose="020F0502020204030204" pitchFamily="34" charset="0"/>
              </a:rPr>
              <a:t>Lots of missing MODIS data, improve QA and data </a:t>
            </a:r>
            <a:r>
              <a:rPr lang="en-US" dirty="0">
                <a:solidFill>
                  <a:srgbClr val="FF0000"/>
                </a:solidFill>
                <a:latin typeface="Calibri" panose="020F0502020204030204" pitchFamily="34" charset="0"/>
                <a:cs typeface="Calibri" panose="020F0502020204030204" pitchFamily="34" charset="0"/>
              </a:rPr>
              <a:t>imputation through ML</a:t>
            </a:r>
          </a:p>
          <a:p>
            <a:r>
              <a:rPr lang="en-US" dirty="0">
                <a:latin typeface="Calibri" panose="020F0502020204030204" pitchFamily="34" charset="0"/>
                <a:cs typeface="Calibri" panose="020F0502020204030204" pitchFamily="34" charset="0"/>
              </a:rPr>
              <a:t>Improve interspatial analysis </a:t>
            </a:r>
            <a:endParaRPr lang="en-US" dirty="0">
              <a:solidFill>
                <a:srgbClr val="FF0000"/>
              </a:solidFill>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Improve calibration models and conversion function </a:t>
            </a:r>
          </a:p>
          <a:p>
            <a:r>
              <a:rPr lang="en-US" dirty="0">
                <a:latin typeface="Calibri" panose="020F0502020204030204" pitchFamily="34" charset="0"/>
                <a:cs typeface="Calibri" panose="020F0502020204030204" pitchFamily="34" charset="0"/>
              </a:rPr>
              <a:t>Inherent error in model, only used 2023 </a:t>
            </a:r>
          </a:p>
          <a:p>
            <a:r>
              <a:rPr lang="en-US" dirty="0">
                <a:latin typeface="Calibri" panose="020F0502020204030204" pitchFamily="34" charset="0"/>
                <a:cs typeface="Calibri" panose="020F0502020204030204" pitchFamily="34" charset="0"/>
              </a:rPr>
              <a:t>Determine how anthropomorphic PM2.5 contributes, advanced regression</a:t>
            </a:r>
          </a:p>
        </p:txBody>
      </p:sp>
      <p:pic>
        <p:nvPicPr>
          <p:cNvPr id="1026" name="Picture 2" descr="Group Discussion Vector Art, Icons, and Graphics for Free Download">
            <a:extLst>
              <a:ext uri="{FF2B5EF4-FFF2-40B4-BE49-F238E27FC236}">
                <a16:creationId xmlns:a16="http://schemas.microsoft.com/office/drawing/2014/main" id="{71A4206E-BE7A-1B74-F50F-8F4A1BA9B8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4891" y="1690688"/>
            <a:ext cx="5714207"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5605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Conclusion</a:t>
            </a:r>
          </a:p>
        </p:txBody>
      </p:sp>
      <p:sp>
        <p:nvSpPr>
          <p:cNvPr id="4" name="Content Placeholder 2">
            <a:extLst>
              <a:ext uri="{FF2B5EF4-FFF2-40B4-BE49-F238E27FC236}">
                <a16:creationId xmlns:a16="http://schemas.microsoft.com/office/drawing/2014/main" id="{279432FF-E580-6FDE-10C2-BB123E55967D}"/>
              </a:ext>
            </a:extLst>
          </p:cNvPr>
          <p:cNvSpPr>
            <a:spLocks noGrp="1"/>
          </p:cNvSpPr>
          <p:nvPr>
            <p:ph idx="1"/>
          </p:nvPr>
        </p:nvSpPr>
        <p:spPr>
          <a:xfrm>
            <a:off x="838200" y="1489678"/>
            <a:ext cx="5086611" cy="5003197"/>
          </a:xfrm>
        </p:spPr>
        <p:txBody>
          <a:bodyPr>
            <a:normAutofit lnSpcReduction="10000"/>
          </a:bodyPr>
          <a:lstStyle/>
          <a:p>
            <a:r>
              <a:rPr lang="en-US" dirty="0">
                <a:latin typeface="Calibri" panose="020F0502020204030204" pitchFamily="34" charset="0"/>
                <a:cs typeface="Calibri" panose="020F0502020204030204" pitchFamily="34" charset="0"/>
              </a:rPr>
              <a:t>Statistically significant PM2.5 concentrations intertemporally</a:t>
            </a:r>
          </a:p>
          <a:p>
            <a:r>
              <a:rPr lang="en-US" dirty="0">
                <a:solidFill>
                  <a:srgbClr val="FF0000"/>
                </a:solidFill>
                <a:latin typeface="Calibri" panose="020F0502020204030204" pitchFamily="34" charset="0"/>
                <a:cs typeface="Calibri" panose="020F0502020204030204" pitchFamily="34" charset="0"/>
              </a:rPr>
              <a:t>Two discrete winds </a:t>
            </a:r>
            <a:r>
              <a:rPr lang="en-US" dirty="0">
                <a:latin typeface="Calibri" panose="020F0502020204030204" pitchFamily="34" charset="0"/>
                <a:cs typeface="Calibri" panose="020F0502020204030204" pitchFamily="34" charset="0"/>
              </a:rPr>
              <a:t>during Harmattan, near water and south winds mitigating</a:t>
            </a:r>
          </a:p>
          <a:p>
            <a:r>
              <a:rPr lang="en-US" dirty="0">
                <a:latin typeface="Calibri" panose="020F0502020204030204" pitchFamily="34" charset="0"/>
                <a:cs typeface="Calibri" panose="020F0502020204030204" pitchFamily="34" charset="0"/>
              </a:rPr>
              <a:t>Despite protection, high early concentrations make Cotonou most affected during Harmattan</a:t>
            </a:r>
          </a:p>
          <a:p>
            <a:r>
              <a:rPr lang="en-US" dirty="0">
                <a:latin typeface="Calibri" panose="020F0502020204030204" pitchFamily="34" charset="0"/>
                <a:cs typeface="Calibri" panose="020F0502020204030204" pitchFamily="34" charset="0"/>
              </a:rPr>
              <a:t>Difficult to conclude interspatial</a:t>
            </a:r>
          </a:p>
          <a:p>
            <a:r>
              <a:rPr lang="en-US" dirty="0">
                <a:solidFill>
                  <a:srgbClr val="FF0000"/>
                </a:solidFill>
                <a:latin typeface="Calibri" panose="020F0502020204030204" pitchFamily="34" charset="0"/>
                <a:cs typeface="Calibri" panose="020F0502020204030204" pitchFamily="34" charset="0"/>
              </a:rPr>
              <a:t>In all areas, cities, and seasons, PM2.5 exceeds the WHO standard &gt;70% of the time</a:t>
            </a:r>
          </a:p>
          <a:p>
            <a:endParaRPr lang="en-US" dirty="0">
              <a:latin typeface="Calibri" panose="020F0502020204030204" pitchFamily="34" charset="0"/>
              <a:cs typeface="Calibri" panose="020F0502020204030204" pitchFamily="34" charset="0"/>
            </a:endParaRPr>
          </a:p>
        </p:txBody>
      </p:sp>
      <p:pic>
        <p:nvPicPr>
          <p:cNvPr id="3" name="Picture 2" descr="Blue lightbulb design Royalty Free Vector Image">
            <a:extLst>
              <a:ext uri="{FF2B5EF4-FFF2-40B4-BE49-F238E27FC236}">
                <a16:creationId xmlns:a16="http://schemas.microsoft.com/office/drawing/2014/main" id="{6755DF8C-134A-101A-075A-1147AFCB82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349" t="206" r="20068" b="12500"/>
          <a:stretch/>
        </p:blipFill>
        <p:spPr bwMode="auto">
          <a:xfrm>
            <a:off x="7387902" y="1027906"/>
            <a:ext cx="2502807" cy="4777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68983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Acknowledgements</a:t>
            </a:r>
          </a:p>
        </p:txBody>
      </p:sp>
      <p:sp>
        <p:nvSpPr>
          <p:cNvPr id="4" name="Content Placeholder 2">
            <a:extLst>
              <a:ext uri="{FF2B5EF4-FFF2-40B4-BE49-F238E27FC236}">
                <a16:creationId xmlns:a16="http://schemas.microsoft.com/office/drawing/2014/main" id="{279432FF-E580-6FDE-10C2-BB123E55967D}"/>
              </a:ext>
            </a:extLst>
          </p:cNvPr>
          <p:cNvSpPr>
            <a:spLocks noGrp="1"/>
          </p:cNvSpPr>
          <p:nvPr>
            <p:ph idx="1"/>
          </p:nvPr>
        </p:nvSpPr>
        <p:spPr>
          <a:xfrm>
            <a:off x="838200" y="1690688"/>
            <a:ext cx="10515600" cy="5003197"/>
          </a:xfrm>
        </p:spPr>
        <p:txBody>
          <a:bodyPr>
            <a:normAutofit/>
          </a:bodyPr>
          <a:lstStyle/>
          <a:p>
            <a:pPr marL="0" indent="0" algn="ctr">
              <a:buNone/>
            </a:pPr>
            <a:r>
              <a:rPr lang="en-US" b="1" u="sng" dirty="0">
                <a:latin typeface="Calibri" panose="020F0502020204030204" pitchFamily="34" charset="0"/>
                <a:cs typeface="Calibri" panose="020F0502020204030204" pitchFamily="34" charset="0"/>
              </a:rPr>
              <a:t>Mentor:</a:t>
            </a:r>
            <a:endParaRPr lang="en-US" dirty="0">
              <a:latin typeface="Calibri" panose="020F0502020204030204" pitchFamily="34" charset="0"/>
              <a:cs typeface="Calibri" panose="020F0502020204030204" pitchFamily="34" charset="0"/>
            </a:endParaRPr>
          </a:p>
          <a:p>
            <a:pPr marL="0" indent="0" algn="ctr">
              <a:buNone/>
            </a:pPr>
            <a:r>
              <a:rPr lang="en-US" dirty="0">
                <a:latin typeface="Calibri" panose="020F0502020204030204" pitchFamily="34" charset="0"/>
                <a:cs typeface="Calibri" panose="020F0502020204030204" pitchFamily="34" charset="0"/>
              </a:rPr>
              <a:t>Professor </a:t>
            </a:r>
            <a:r>
              <a:rPr lang="en-US" dirty="0" err="1">
                <a:latin typeface="Calibri" panose="020F0502020204030204" pitchFamily="34" charset="0"/>
                <a:cs typeface="Calibri" panose="020F0502020204030204" pitchFamily="34" charset="0"/>
              </a:rPr>
              <a:t>Misbath</a:t>
            </a:r>
            <a:r>
              <a:rPr lang="en-US" dirty="0">
                <a:latin typeface="Calibri" panose="020F0502020204030204" pitchFamily="34" charset="0"/>
                <a:cs typeface="Calibri" panose="020F0502020204030204" pitchFamily="34" charset="0"/>
              </a:rPr>
              <a:t> Daouda</a:t>
            </a:r>
          </a:p>
          <a:p>
            <a:pPr marL="0" indent="0" algn="ctr">
              <a:buNone/>
            </a:pPr>
            <a:r>
              <a:rPr lang="en-US" b="1" u="sng" dirty="0">
                <a:latin typeface="Calibri" panose="020F0502020204030204" pitchFamily="34" charset="0"/>
                <a:cs typeface="Calibri" panose="020F0502020204030204" pitchFamily="34" charset="0"/>
              </a:rPr>
              <a:t>STEER Professors and Staff:</a:t>
            </a:r>
          </a:p>
          <a:p>
            <a:pPr marL="0" indent="0" algn="ctr">
              <a:buNone/>
            </a:pPr>
            <a:r>
              <a:rPr lang="en-US" dirty="0">
                <a:latin typeface="Calibri" panose="020F0502020204030204" pitchFamily="34" charset="0"/>
                <a:cs typeface="Calibri" panose="020F0502020204030204" pitchFamily="34" charset="0"/>
              </a:rPr>
              <a:t>Professor Carisa Harris, </a:t>
            </a:r>
          </a:p>
          <a:p>
            <a:pPr marL="0" indent="0" algn="ctr">
              <a:buNone/>
            </a:pPr>
            <a:r>
              <a:rPr lang="en-US" dirty="0">
                <a:latin typeface="Calibri" panose="020F0502020204030204" pitchFamily="34" charset="0"/>
                <a:cs typeface="Calibri" panose="020F0502020204030204" pitchFamily="34" charset="0"/>
              </a:rPr>
              <a:t>Jesús</a:t>
            </a:r>
            <a:r>
              <a:rPr lang="en-US" b="1" dirty="0">
                <a:solidFill>
                  <a:srgbClr val="1F1F1F"/>
                </a:solidFill>
                <a:highlight>
                  <a:srgbClr val="FFFFFF"/>
                </a:highlight>
                <a:latin typeface="Google Sans"/>
                <a:cs typeface="Calibri" panose="020F0502020204030204" pitchFamily="34" charset="0"/>
              </a:rPr>
              <a:t> </a:t>
            </a:r>
            <a:r>
              <a:rPr lang="en-US" dirty="0">
                <a:solidFill>
                  <a:srgbClr val="1F1F1F"/>
                </a:solidFill>
                <a:highlight>
                  <a:srgbClr val="FFFFFF"/>
                </a:highlight>
                <a:latin typeface="Google Sans"/>
                <a:cs typeface="Calibri" panose="020F0502020204030204" pitchFamily="34" charset="0"/>
              </a:rPr>
              <a:t>Alfaro</a:t>
            </a:r>
          </a:p>
          <a:p>
            <a:pPr marL="0" indent="0" algn="ctr">
              <a:buNone/>
            </a:pPr>
            <a:r>
              <a:rPr lang="en-US" dirty="0">
                <a:solidFill>
                  <a:srgbClr val="1F1F1F"/>
                </a:solidFill>
                <a:highlight>
                  <a:srgbClr val="FFFFFF"/>
                </a:highlight>
                <a:latin typeface="Google Sans"/>
                <a:cs typeface="Calibri" panose="020F0502020204030204" pitchFamily="34" charset="0"/>
              </a:rPr>
              <a:t>Maryanne </a:t>
            </a:r>
            <a:r>
              <a:rPr lang="en-US" dirty="0" err="1">
                <a:solidFill>
                  <a:srgbClr val="1F1F1F"/>
                </a:solidFill>
                <a:highlight>
                  <a:srgbClr val="FFFFFF"/>
                </a:highlight>
                <a:latin typeface="Google Sans"/>
                <a:cs typeface="Calibri" panose="020F0502020204030204" pitchFamily="34" charset="0"/>
              </a:rPr>
              <a:t>Arceo</a:t>
            </a:r>
            <a:r>
              <a:rPr lang="en-US" dirty="0">
                <a:solidFill>
                  <a:srgbClr val="1F1F1F"/>
                </a:solidFill>
                <a:highlight>
                  <a:srgbClr val="FFFFFF"/>
                </a:highlight>
                <a:latin typeface="Google Sans"/>
                <a:cs typeface="Calibri" panose="020F0502020204030204" pitchFamily="34" charset="0"/>
              </a:rPr>
              <a:t> </a:t>
            </a:r>
          </a:p>
          <a:p>
            <a:pPr marL="0" indent="0" algn="ctr">
              <a:buNone/>
            </a:pPr>
            <a:r>
              <a:rPr lang="en-US" dirty="0">
                <a:solidFill>
                  <a:srgbClr val="1F1F1F"/>
                </a:solidFill>
                <a:highlight>
                  <a:srgbClr val="FFFFFF"/>
                </a:highlight>
                <a:latin typeface="Google Sans"/>
                <a:cs typeface="Calibri" panose="020F0502020204030204" pitchFamily="34" charset="0"/>
              </a:rPr>
              <a:t>Gina Grayson</a:t>
            </a:r>
            <a:endParaRPr lang="en-US" dirty="0">
              <a:latin typeface="Calibri" panose="020F0502020204030204" pitchFamily="34" charset="0"/>
              <a:cs typeface="Calibri" panose="020F0502020204030204" pitchFamily="34" charset="0"/>
            </a:endParaRPr>
          </a:p>
        </p:txBody>
      </p:sp>
      <p:pic>
        <p:nvPicPr>
          <p:cNvPr id="3" name="Picture 4" descr="02/01/2024 - 02/02/2024 - Hot, Dusty, and Smoky: Navigating Extremes,  Climate Change Impacts on OEH | Center for Occupational and Environmental  Health">
            <a:extLst>
              <a:ext uri="{FF2B5EF4-FFF2-40B4-BE49-F238E27FC236}">
                <a16:creationId xmlns:a16="http://schemas.microsoft.com/office/drawing/2014/main" id="{DCACD67D-325F-6F30-A991-48D3D61FF6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88" y="5365122"/>
            <a:ext cx="2532185" cy="12196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University of California, Berkeley - Wikipedia">
            <a:extLst>
              <a:ext uri="{FF2B5EF4-FFF2-40B4-BE49-F238E27FC236}">
                <a16:creationId xmlns:a16="http://schemas.microsoft.com/office/drawing/2014/main" id="{BA795207-04B5-3200-D0EA-5B140675A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3113" y="5365122"/>
            <a:ext cx="1235299" cy="1235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04209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References</a:t>
            </a:r>
          </a:p>
        </p:txBody>
      </p:sp>
      <p:sp>
        <p:nvSpPr>
          <p:cNvPr id="4" name="Content Placeholder 2">
            <a:extLst>
              <a:ext uri="{FF2B5EF4-FFF2-40B4-BE49-F238E27FC236}">
                <a16:creationId xmlns:a16="http://schemas.microsoft.com/office/drawing/2014/main" id="{279432FF-E580-6FDE-10C2-BB123E55967D}"/>
              </a:ext>
            </a:extLst>
          </p:cNvPr>
          <p:cNvSpPr>
            <a:spLocks noGrp="1"/>
          </p:cNvSpPr>
          <p:nvPr>
            <p:ph idx="1"/>
          </p:nvPr>
        </p:nvSpPr>
        <p:spPr>
          <a:xfrm>
            <a:off x="838200" y="1489678"/>
            <a:ext cx="10515600" cy="5003197"/>
          </a:xfrm>
        </p:spPr>
        <p:txBody>
          <a:bodyPr>
            <a:normAutofit/>
          </a:bodyPr>
          <a:lstStyle/>
          <a:p>
            <a:r>
              <a:rPr lang="en-US" sz="1500" dirty="0">
                <a:latin typeface="Calibri" panose="020F0502020204030204" pitchFamily="34" charset="0"/>
                <a:cs typeface="Calibri" panose="020F0502020204030204" pitchFamily="34" charset="0"/>
              </a:rPr>
              <a:t>[1] Holloway, Tracey; Miller, </a:t>
            </a:r>
            <a:r>
              <a:rPr lang="en-US" sz="1500" dirty="0" err="1">
                <a:latin typeface="Calibri" panose="020F0502020204030204" pitchFamily="34" charset="0"/>
                <a:cs typeface="Calibri" panose="020F0502020204030204" pitchFamily="34" charset="0"/>
              </a:rPr>
              <a:t>Daegan</a:t>
            </a:r>
            <a:r>
              <a:rPr lang="en-US" sz="1500" dirty="0">
                <a:latin typeface="Calibri" panose="020F0502020204030204" pitchFamily="34" charset="0"/>
                <a:cs typeface="Calibri" panose="020F0502020204030204" pitchFamily="34" charset="0"/>
              </a:rPr>
              <a:t>; Anenberg, Susan; Diao, </a:t>
            </a:r>
            <a:r>
              <a:rPr lang="en-US" sz="1500" dirty="0" err="1">
                <a:latin typeface="Calibri" panose="020F0502020204030204" pitchFamily="34" charset="0"/>
                <a:cs typeface="Calibri" panose="020F0502020204030204" pitchFamily="34" charset="0"/>
              </a:rPr>
              <a:t>Minghui</a:t>
            </a:r>
            <a:r>
              <a:rPr lang="en-US" sz="1500" dirty="0">
                <a:latin typeface="Calibri" panose="020F0502020204030204" pitchFamily="34" charset="0"/>
                <a:cs typeface="Calibri" panose="020F0502020204030204" pitchFamily="34" charset="0"/>
              </a:rPr>
              <a:t>; Duncan, Bryan; Fiore, Arlene M.; </a:t>
            </a:r>
            <a:r>
              <a:rPr lang="en-US" sz="1500" dirty="0" err="1">
                <a:latin typeface="Calibri" panose="020F0502020204030204" pitchFamily="34" charset="0"/>
                <a:cs typeface="Calibri" panose="020F0502020204030204" pitchFamily="34" charset="0"/>
              </a:rPr>
              <a:t>Henze</a:t>
            </a:r>
            <a:r>
              <a:rPr lang="en-US" sz="1500" dirty="0">
                <a:latin typeface="Calibri" panose="020F0502020204030204" pitchFamily="34" charset="0"/>
                <a:cs typeface="Calibri" panose="020F0502020204030204" pitchFamily="34" charset="0"/>
              </a:rPr>
              <a:t>, Daven K.; Hess, Jeremy; Kinney, Patrick L.; Liu, Yang; Neu, Jessica L.; O’Neill, Susan M.; </a:t>
            </a:r>
            <a:r>
              <a:rPr lang="en-US" sz="1500" dirty="0" err="1">
                <a:latin typeface="Calibri" panose="020F0502020204030204" pitchFamily="34" charset="0"/>
                <a:cs typeface="Calibri" panose="020F0502020204030204" pitchFamily="34" charset="0"/>
              </a:rPr>
              <a:t>Odman</a:t>
            </a:r>
            <a:r>
              <a:rPr lang="en-US" sz="1500" dirty="0">
                <a:latin typeface="Calibri" panose="020F0502020204030204" pitchFamily="34" charset="0"/>
                <a:cs typeface="Calibri" panose="020F0502020204030204" pitchFamily="34" charset="0"/>
              </a:rPr>
              <a:t>, M. Talat; Pierce, R. Bradley; Russell, Armistead G.; Tong, Daniel; West, J. Jason; </a:t>
            </a:r>
            <a:r>
              <a:rPr lang="en-US" sz="1500" dirty="0" err="1">
                <a:latin typeface="Calibri" panose="020F0502020204030204" pitchFamily="34" charset="0"/>
                <a:cs typeface="Calibri" panose="020F0502020204030204" pitchFamily="34" charset="0"/>
              </a:rPr>
              <a:t>Zondlo</a:t>
            </a:r>
            <a:r>
              <a:rPr lang="en-US" sz="1500" dirty="0">
                <a:latin typeface="Calibri" panose="020F0502020204030204" pitchFamily="34" charset="0"/>
                <a:cs typeface="Calibri" panose="020F0502020204030204" pitchFamily="34" charset="0"/>
              </a:rPr>
              <a:t>, Mark A. (2021). Satellite Monitoring for Air Quality and Health. Annual Review of Biomedical Data Science, Vol. 4, 417-439. doi:10.1146/annurev-biodatasci-032521-100849.</a:t>
            </a:r>
          </a:p>
          <a:p>
            <a:r>
              <a:rPr lang="en-US" sz="1500" dirty="0">
                <a:latin typeface="Calibri" panose="020F0502020204030204" pitchFamily="34" charset="0"/>
                <a:cs typeface="Calibri" panose="020F0502020204030204" pitchFamily="34" charset="0"/>
              </a:rPr>
              <a:t> [2] Chen, </a:t>
            </a:r>
            <a:r>
              <a:rPr lang="en-US" sz="1500" dirty="0" err="1">
                <a:latin typeface="Calibri" panose="020F0502020204030204" pitchFamily="34" charset="0"/>
                <a:cs typeface="Calibri" panose="020F0502020204030204" pitchFamily="34" charset="0"/>
              </a:rPr>
              <a:t>Wenqian</a:t>
            </a:r>
            <a:r>
              <a:rPr lang="en-US" sz="1500" dirty="0">
                <a:latin typeface="Calibri" panose="020F0502020204030204" pitchFamily="34" charset="0"/>
                <a:cs typeface="Calibri" panose="020F0502020204030204" pitchFamily="34" charset="0"/>
              </a:rPr>
              <a:t>; Ran, </a:t>
            </a:r>
            <a:r>
              <a:rPr lang="en-US" sz="1500" dirty="0" err="1">
                <a:latin typeface="Calibri" panose="020F0502020204030204" pitchFamily="34" charset="0"/>
                <a:cs typeface="Calibri" panose="020F0502020204030204" pitchFamily="34" charset="0"/>
              </a:rPr>
              <a:t>Haofan</a:t>
            </a:r>
            <a:r>
              <a:rPr lang="en-US" sz="1500" dirty="0">
                <a:latin typeface="Calibri" panose="020F0502020204030204" pitchFamily="34" charset="0"/>
                <a:cs typeface="Calibri" panose="020F0502020204030204" pitchFamily="34" charset="0"/>
              </a:rPr>
              <a:t>; Cao, </a:t>
            </a:r>
            <a:r>
              <a:rPr lang="en-US" sz="1500" dirty="0" err="1">
                <a:latin typeface="Calibri" panose="020F0502020204030204" pitchFamily="34" charset="0"/>
                <a:cs typeface="Calibri" panose="020F0502020204030204" pitchFamily="34" charset="0"/>
              </a:rPr>
              <a:t>Xiaoyi</a:t>
            </a:r>
            <a:r>
              <a:rPr lang="en-US" sz="1500" dirty="0">
                <a:latin typeface="Calibri" panose="020F0502020204030204" pitchFamily="34" charset="0"/>
                <a:cs typeface="Calibri" panose="020F0502020204030204" pitchFamily="34" charset="0"/>
              </a:rPr>
              <a:t>; Wang, </a:t>
            </a:r>
            <a:r>
              <a:rPr lang="en-US" sz="1500" dirty="0" err="1">
                <a:latin typeface="Calibri" panose="020F0502020204030204" pitchFamily="34" charset="0"/>
                <a:cs typeface="Calibri" panose="020F0502020204030204" pitchFamily="34" charset="0"/>
              </a:rPr>
              <a:t>Jingzhe</a:t>
            </a:r>
            <a:r>
              <a:rPr lang="en-US" sz="1500" dirty="0">
                <a:latin typeface="Calibri" panose="020F0502020204030204" pitchFamily="34" charset="0"/>
                <a:cs typeface="Calibri" panose="020F0502020204030204" pitchFamily="34" charset="0"/>
              </a:rPr>
              <a:t>; Teng, </a:t>
            </a:r>
            <a:r>
              <a:rPr lang="en-US" sz="1500" dirty="0" err="1">
                <a:latin typeface="Calibri" panose="020F0502020204030204" pitchFamily="34" charset="0"/>
                <a:cs typeface="Calibri" panose="020F0502020204030204" pitchFamily="34" charset="0"/>
              </a:rPr>
              <a:t>Dexiong</a:t>
            </a:r>
            <a:r>
              <a:rPr lang="en-US" sz="1500" dirty="0">
                <a:latin typeface="Calibri" panose="020F0502020204030204" pitchFamily="34" charset="0"/>
                <a:cs typeface="Calibri" panose="020F0502020204030204" pitchFamily="34" charset="0"/>
              </a:rPr>
              <a:t>; Chen, Jing; Zheng, Xuan (2020). Estimating PM2.5 with High-Resolution 1-km AOD Data and an Improved Machine Learning Model Over Shenzhen, China. Science of The Total Environment, Vol. 741, 141093. doi:10.1016/j.scitotenv.2020.141093. </a:t>
            </a:r>
          </a:p>
          <a:p>
            <a:r>
              <a:rPr lang="en-US" sz="1500" dirty="0">
                <a:latin typeface="Calibri" panose="020F0502020204030204" pitchFamily="34" charset="0"/>
                <a:cs typeface="Calibri" panose="020F0502020204030204" pitchFamily="34" charset="0"/>
              </a:rPr>
              <a:t>[3] </a:t>
            </a:r>
            <a:r>
              <a:rPr lang="en-US" sz="1500" dirty="0" err="1">
                <a:latin typeface="Calibri" panose="020F0502020204030204" pitchFamily="34" charset="0"/>
                <a:cs typeface="Calibri" panose="020F0502020204030204" pitchFamily="34" charset="0"/>
              </a:rPr>
              <a:t>Apte</a:t>
            </a:r>
            <a:r>
              <a:rPr lang="en-US" sz="1500" dirty="0">
                <a:latin typeface="Calibri" panose="020F0502020204030204" pitchFamily="34" charset="0"/>
                <a:cs typeface="Calibri" panose="020F0502020204030204" pitchFamily="34" charset="0"/>
              </a:rPr>
              <a:t>, Joshua S.; </a:t>
            </a:r>
            <a:r>
              <a:rPr lang="en-US" sz="1500" dirty="0" err="1">
                <a:latin typeface="Calibri" panose="020F0502020204030204" pitchFamily="34" charset="0"/>
                <a:cs typeface="Calibri" panose="020F0502020204030204" pitchFamily="34" charset="0"/>
              </a:rPr>
              <a:t>Brauer</a:t>
            </a:r>
            <a:r>
              <a:rPr lang="en-US" sz="1500" dirty="0">
                <a:latin typeface="Calibri" panose="020F0502020204030204" pitchFamily="34" charset="0"/>
                <a:cs typeface="Calibri" panose="020F0502020204030204" pitchFamily="34" charset="0"/>
              </a:rPr>
              <a:t>, Michael; Cohen, Aaron J.; </a:t>
            </a:r>
            <a:r>
              <a:rPr lang="en-US" sz="1500" dirty="0" err="1">
                <a:latin typeface="Calibri" panose="020F0502020204030204" pitchFamily="34" charset="0"/>
                <a:cs typeface="Calibri" panose="020F0502020204030204" pitchFamily="34" charset="0"/>
              </a:rPr>
              <a:t>Ezzati</a:t>
            </a:r>
            <a:r>
              <a:rPr lang="en-US" sz="1500" dirty="0">
                <a:latin typeface="Calibri" panose="020F0502020204030204" pitchFamily="34" charset="0"/>
                <a:cs typeface="Calibri" panose="020F0502020204030204" pitchFamily="34" charset="0"/>
              </a:rPr>
              <a:t>, Majid; Pope, C. Arden, III (2018). Ambient PM2.5 Reduces Global and Regional Life Expectancy. Environmental Science &amp; Technology Letters, Vol. 5, 546-551. doi:10.1021/acs.estlett.8b00360.</a:t>
            </a:r>
          </a:p>
          <a:p>
            <a:r>
              <a:rPr lang="en-US" sz="1500" dirty="0">
                <a:latin typeface="Calibri" panose="020F0502020204030204" pitchFamily="34" charset="0"/>
                <a:cs typeface="Calibri" panose="020F0502020204030204" pitchFamily="34" charset="0"/>
              </a:rPr>
              <a:t>[4] Anderson, Jonathan O.; </a:t>
            </a:r>
            <a:r>
              <a:rPr lang="en-US" sz="1500" dirty="0" err="1">
                <a:latin typeface="Calibri" panose="020F0502020204030204" pitchFamily="34" charset="0"/>
                <a:cs typeface="Calibri" panose="020F0502020204030204" pitchFamily="34" charset="0"/>
              </a:rPr>
              <a:t>Thundiyil</a:t>
            </a:r>
            <a:r>
              <a:rPr lang="en-US" sz="1500" dirty="0">
                <a:latin typeface="Calibri" panose="020F0502020204030204" pitchFamily="34" charset="0"/>
                <a:cs typeface="Calibri" panose="020F0502020204030204" pitchFamily="34" charset="0"/>
              </a:rPr>
              <a:t>, Josef G.; </a:t>
            </a:r>
            <a:r>
              <a:rPr lang="en-US" sz="1500" dirty="0" err="1">
                <a:latin typeface="Calibri" panose="020F0502020204030204" pitchFamily="34" charset="0"/>
                <a:cs typeface="Calibri" panose="020F0502020204030204" pitchFamily="34" charset="0"/>
              </a:rPr>
              <a:t>Stolbach</a:t>
            </a:r>
            <a:r>
              <a:rPr lang="en-US" sz="1500" dirty="0">
                <a:latin typeface="Calibri" panose="020F0502020204030204" pitchFamily="34" charset="0"/>
                <a:cs typeface="Calibri" panose="020F0502020204030204" pitchFamily="34" charset="0"/>
              </a:rPr>
              <a:t>, Andrew (2012). Clearing the Air: A Review of the Effects of Particulate Matter Air Pollution on Human Health. Journal of Medical Toxicology, 8, 166–175. doi:10.1007/s13181-011-0203-1. </a:t>
            </a:r>
          </a:p>
          <a:p>
            <a:r>
              <a:rPr lang="en-US" sz="1500" dirty="0">
                <a:latin typeface="Calibri" panose="020F0502020204030204" pitchFamily="34" charset="0"/>
                <a:cs typeface="Calibri" panose="020F0502020204030204" pitchFamily="34" charset="0"/>
              </a:rPr>
              <a:t>[5] </a:t>
            </a:r>
            <a:r>
              <a:rPr lang="en-US" sz="1500" dirty="0" err="1">
                <a:latin typeface="Calibri" panose="020F0502020204030204" pitchFamily="34" charset="0"/>
                <a:cs typeface="Calibri" panose="020F0502020204030204" pitchFamily="34" charset="0"/>
              </a:rPr>
              <a:t>deSouza</a:t>
            </a:r>
            <a:r>
              <a:rPr lang="en-US" sz="1500" dirty="0">
                <a:latin typeface="Calibri" panose="020F0502020204030204" pitchFamily="34" charset="0"/>
                <a:cs typeface="Calibri" panose="020F0502020204030204" pitchFamily="34" charset="0"/>
              </a:rPr>
              <a:t>, Priyanka; Kahn, Ralph A.; </a:t>
            </a:r>
            <a:r>
              <a:rPr lang="en-US" sz="1500" dirty="0" err="1">
                <a:latin typeface="Calibri" panose="020F0502020204030204" pitchFamily="34" charset="0"/>
                <a:cs typeface="Calibri" panose="020F0502020204030204" pitchFamily="34" charset="0"/>
              </a:rPr>
              <a:t>Limbacher</a:t>
            </a:r>
            <a:r>
              <a:rPr lang="en-US" sz="1500" dirty="0">
                <a:latin typeface="Calibri" panose="020F0502020204030204" pitchFamily="34" charset="0"/>
                <a:cs typeface="Calibri" panose="020F0502020204030204" pitchFamily="34" charset="0"/>
              </a:rPr>
              <a:t>, James A.; Marais, Eloise A.; Duarte, </a:t>
            </a:r>
            <a:r>
              <a:rPr lang="en-US" sz="1500" dirty="0" err="1">
                <a:latin typeface="Calibri" panose="020F0502020204030204" pitchFamily="34" charset="0"/>
                <a:cs typeface="Calibri" panose="020F0502020204030204" pitchFamily="34" charset="0"/>
              </a:rPr>
              <a:t>Fábio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Ratti</a:t>
            </a:r>
            <a:r>
              <a:rPr lang="en-US" sz="1500" dirty="0">
                <a:latin typeface="Calibri" panose="020F0502020204030204" pitchFamily="34" charset="0"/>
                <a:cs typeface="Calibri" panose="020F0502020204030204" pitchFamily="34" charset="0"/>
              </a:rPr>
              <a:t>, Carlo (2020). Combining Low-Cost, Surface-Based Aerosol Monitors with Size-Resolved Satellite Data for Air Quality Applications. Atmospheric Chemistry and Physics, 20, 5320-5337. doi:10.5194/acp-20-5320-2020. </a:t>
            </a:r>
          </a:p>
          <a:p>
            <a:r>
              <a:rPr lang="en-US" sz="1500" dirty="0">
                <a:latin typeface="Calibri" panose="020F0502020204030204" pitchFamily="34" charset="0"/>
                <a:cs typeface="Calibri" panose="020F0502020204030204" pitchFamily="34" charset="0"/>
              </a:rPr>
              <a:t>[6] Lee, H. J.; Liu, Y.; </a:t>
            </a:r>
            <a:r>
              <a:rPr lang="en-US" sz="1500" dirty="0" err="1">
                <a:latin typeface="Calibri" panose="020F0502020204030204" pitchFamily="34" charset="0"/>
                <a:cs typeface="Calibri" panose="020F0502020204030204" pitchFamily="34" charset="0"/>
              </a:rPr>
              <a:t>Coull</a:t>
            </a:r>
            <a:r>
              <a:rPr lang="en-US" sz="1500" dirty="0">
                <a:latin typeface="Calibri" panose="020F0502020204030204" pitchFamily="34" charset="0"/>
                <a:cs typeface="Calibri" panose="020F0502020204030204" pitchFamily="34" charset="0"/>
              </a:rPr>
              <a:t>, B. A.; Schwartz, J.; </a:t>
            </a:r>
            <a:r>
              <a:rPr lang="en-US" sz="1500" dirty="0" err="1">
                <a:latin typeface="Calibri" panose="020F0502020204030204" pitchFamily="34" charset="0"/>
                <a:cs typeface="Calibri" panose="020F0502020204030204" pitchFamily="34" charset="0"/>
              </a:rPr>
              <a:t>Koutrakis</a:t>
            </a:r>
            <a:r>
              <a:rPr lang="en-US" sz="1500" dirty="0">
                <a:latin typeface="Calibri" panose="020F0502020204030204" pitchFamily="34" charset="0"/>
                <a:cs typeface="Calibri" panose="020F0502020204030204" pitchFamily="34" charset="0"/>
              </a:rPr>
              <a:t>, P. (2011). A Novel Calibration Approach of MODIS AOD Data to Predict PM2.5 Concentrations. Atmospheric Chemistry and Physics, 11, 7991-8002. doi:10.5194/acp-11-7991-2011. </a:t>
            </a:r>
          </a:p>
          <a:p>
            <a:r>
              <a:rPr lang="en-US" sz="1500" dirty="0">
                <a:latin typeface="Calibri" panose="020F0502020204030204" pitchFamily="34" charset="0"/>
                <a:cs typeface="Calibri" panose="020F0502020204030204" pitchFamily="34" charset="0"/>
              </a:rPr>
              <a:t>[7] Kim, Ki-Hyun; Kabir, Ehsanul; Kabir, </a:t>
            </a:r>
            <a:r>
              <a:rPr lang="en-US" sz="1500" dirty="0" err="1">
                <a:latin typeface="Calibri" panose="020F0502020204030204" pitchFamily="34" charset="0"/>
                <a:cs typeface="Calibri" panose="020F0502020204030204" pitchFamily="34" charset="0"/>
              </a:rPr>
              <a:t>Shamin</a:t>
            </a:r>
            <a:r>
              <a:rPr lang="en-US" sz="1500" dirty="0">
                <a:latin typeface="Calibri" panose="020F0502020204030204" pitchFamily="34" charset="0"/>
                <a:cs typeface="Calibri" panose="020F0502020204030204" pitchFamily="34" charset="0"/>
              </a:rPr>
              <a:t> (2015). A Review on the Human Health Impact of Airborne Particulate Matter. Environment International, 74, 136-143. doi:10.1016/j.envint.2014.10.001. </a:t>
            </a:r>
          </a:p>
        </p:txBody>
      </p:sp>
    </p:spTree>
    <p:extLst>
      <p:ext uri="{BB962C8B-B14F-4D97-AF65-F5344CB8AC3E}">
        <p14:creationId xmlns:p14="http://schemas.microsoft.com/office/powerpoint/2010/main" val="36844587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References</a:t>
            </a:r>
          </a:p>
        </p:txBody>
      </p:sp>
      <p:sp>
        <p:nvSpPr>
          <p:cNvPr id="4" name="Content Placeholder 2">
            <a:extLst>
              <a:ext uri="{FF2B5EF4-FFF2-40B4-BE49-F238E27FC236}">
                <a16:creationId xmlns:a16="http://schemas.microsoft.com/office/drawing/2014/main" id="{279432FF-E580-6FDE-10C2-BB123E55967D}"/>
              </a:ext>
            </a:extLst>
          </p:cNvPr>
          <p:cNvSpPr>
            <a:spLocks noGrp="1"/>
          </p:cNvSpPr>
          <p:nvPr>
            <p:ph idx="1"/>
          </p:nvPr>
        </p:nvSpPr>
        <p:spPr>
          <a:xfrm>
            <a:off x="838200" y="1489678"/>
            <a:ext cx="10515600" cy="5003197"/>
          </a:xfrm>
        </p:spPr>
        <p:txBody>
          <a:bodyPr>
            <a:normAutofit/>
          </a:bodyPr>
          <a:lstStyle/>
          <a:p>
            <a:r>
              <a:rPr lang="en-US" sz="1500" dirty="0">
                <a:latin typeface="Calibri" panose="020F0502020204030204" pitchFamily="34" charset="0"/>
                <a:cs typeface="Calibri" panose="020F0502020204030204" pitchFamily="34" charset="0"/>
              </a:rPr>
              <a:t>[8] </a:t>
            </a:r>
            <a:r>
              <a:rPr lang="en-US" sz="1500" dirty="0" err="1">
                <a:latin typeface="Calibri" panose="020F0502020204030204" pitchFamily="34" charset="0"/>
                <a:cs typeface="Calibri" panose="020F0502020204030204" pitchFamily="34" charset="0"/>
              </a:rPr>
              <a:t>Fanou</a:t>
            </a:r>
            <a:r>
              <a:rPr lang="en-US" sz="1500" dirty="0">
                <a:latin typeface="Calibri" panose="020F0502020204030204" pitchFamily="34" charset="0"/>
                <a:cs typeface="Calibri" panose="020F0502020204030204" pitchFamily="34" charset="0"/>
              </a:rPr>
              <a:t>, Lucie A.; </a:t>
            </a:r>
            <a:r>
              <a:rPr lang="en-US" sz="1500" dirty="0" err="1">
                <a:latin typeface="Calibri" panose="020F0502020204030204" pitchFamily="34" charset="0"/>
                <a:cs typeface="Calibri" panose="020F0502020204030204" pitchFamily="34" charset="0"/>
              </a:rPr>
              <a:t>Mobio</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Théophile</a:t>
            </a:r>
            <a:r>
              <a:rPr lang="en-US" sz="1500" dirty="0">
                <a:latin typeface="Calibri" panose="020F0502020204030204" pitchFamily="34" charset="0"/>
                <a:cs typeface="Calibri" panose="020F0502020204030204" pitchFamily="34" charset="0"/>
              </a:rPr>
              <a:t> A.; </a:t>
            </a:r>
            <a:r>
              <a:rPr lang="en-US" sz="1500" dirty="0" err="1">
                <a:latin typeface="Calibri" panose="020F0502020204030204" pitchFamily="34" charset="0"/>
                <a:cs typeface="Calibri" panose="020F0502020204030204" pitchFamily="34" charset="0"/>
              </a:rPr>
              <a:t>Creppy</a:t>
            </a:r>
            <a:r>
              <a:rPr lang="en-US" sz="1500" dirty="0">
                <a:latin typeface="Calibri" panose="020F0502020204030204" pitchFamily="34" charset="0"/>
                <a:cs typeface="Calibri" panose="020F0502020204030204" pitchFamily="34" charset="0"/>
              </a:rPr>
              <a:t>, Edmond E.; </a:t>
            </a:r>
            <a:r>
              <a:rPr lang="en-US" sz="1500" dirty="0" err="1">
                <a:latin typeface="Calibri" panose="020F0502020204030204" pitchFamily="34" charset="0"/>
                <a:cs typeface="Calibri" panose="020F0502020204030204" pitchFamily="34" charset="0"/>
              </a:rPr>
              <a:t>Fayomi</a:t>
            </a:r>
            <a:r>
              <a:rPr lang="en-US" sz="1500" dirty="0">
                <a:latin typeface="Calibri" panose="020F0502020204030204" pitchFamily="34" charset="0"/>
                <a:cs typeface="Calibri" panose="020F0502020204030204" pitchFamily="34" charset="0"/>
              </a:rPr>
              <a:t>, Benjamin; </a:t>
            </a:r>
            <a:r>
              <a:rPr lang="en-US" sz="1500" dirty="0" err="1">
                <a:latin typeface="Calibri" panose="020F0502020204030204" pitchFamily="34" charset="0"/>
                <a:cs typeface="Calibri" panose="020F0502020204030204" pitchFamily="34" charset="0"/>
              </a:rPr>
              <a:t>Fustoni</a:t>
            </a:r>
            <a:r>
              <a:rPr lang="en-US" sz="1500" dirty="0">
                <a:latin typeface="Calibri" panose="020F0502020204030204" pitchFamily="34" charset="0"/>
                <a:cs typeface="Calibri" panose="020F0502020204030204" pitchFamily="34" charset="0"/>
              </a:rPr>
              <a:t>, Silvia; </a:t>
            </a:r>
            <a:r>
              <a:rPr lang="en-US" sz="1500" dirty="0" err="1">
                <a:latin typeface="Calibri" panose="020F0502020204030204" pitchFamily="34" charset="0"/>
                <a:cs typeface="Calibri" panose="020F0502020204030204" pitchFamily="34" charset="0"/>
              </a:rPr>
              <a:t>Møller</a:t>
            </a:r>
            <a:r>
              <a:rPr lang="en-US" sz="1500" dirty="0">
                <a:latin typeface="Calibri" panose="020F0502020204030204" pitchFamily="34" charset="0"/>
                <a:cs typeface="Calibri" panose="020F0502020204030204" pitchFamily="34" charset="0"/>
              </a:rPr>
              <a:t>, Peter; </a:t>
            </a:r>
            <a:r>
              <a:rPr lang="en-US" sz="1500" dirty="0" err="1">
                <a:latin typeface="Calibri" panose="020F0502020204030204" pitchFamily="34" charset="0"/>
                <a:cs typeface="Calibri" panose="020F0502020204030204" pitchFamily="34" charset="0"/>
              </a:rPr>
              <a:t>Kyrtopoulos</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Soterios</a:t>
            </a:r>
            <a:r>
              <a:rPr lang="en-US" sz="1500" dirty="0">
                <a:latin typeface="Calibri" panose="020F0502020204030204" pitchFamily="34" charset="0"/>
                <a:cs typeface="Calibri" panose="020F0502020204030204" pitchFamily="34" charset="0"/>
              </a:rPr>
              <a:t>; Georgiades, </a:t>
            </a:r>
            <a:r>
              <a:rPr lang="en-US" sz="1500" dirty="0" err="1">
                <a:latin typeface="Calibri" panose="020F0502020204030204" pitchFamily="34" charset="0"/>
                <a:cs typeface="Calibri" panose="020F0502020204030204" pitchFamily="34" charset="0"/>
              </a:rPr>
              <a:t>Panos</a:t>
            </a:r>
            <a:r>
              <a:rPr lang="en-US" sz="1500" dirty="0">
                <a:latin typeface="Calibri" panose="020F0502020204030204" pitchFamily="34" charset="0"/>
                <a:cs typeface="Calibri" panose="020F0502020204030204" pitchFamily="34" charset="0"/>
              </a:rPr>
              <a:t>; Loft, Steffen; </a:t>
            </a:r>
            <a:r>
              <a:rPr lang="en-US" sz="1500" dirty="0" err="1">
                <a:latin typeface="Calibri" panose="020F0502020204030204" pitchFamily="34" charset="0"/>
                <a:cs typeface="Calibri" panose="020F0502020204030204" pitchFamily="34" charset="0"/>
              </a:rPr>
              <a:t>Øvrebø</a:t>
            </a:r>
            <a:r>
              <a:rPr lang="en-US" sz="1500" dirty="0">
                <a:latin typeface="Calibri" panose="020F0502020204030204" pitchFamily="34" charset="0"/>
                <a:cs typeface="Calibri" panose="020F0502020204030204" pitchFamily="34" charset="0"/>
              </a:rPr>
              <a:t>, Steinar; </a:t>
            </a:r>
            <a:r>
              <a:rPr lang="en-US" sz="1500" dirty="0" err="1">
                <a:latin typeface="Calibri" panose="020F0502020204030204" pitchFamily="34" charset="0"/>
                <a:cs typeface="Calibri" panose="020F0502020204030204" pitchFamily="34" charset="0"/>
              </a:rPr>
              <a:t>Autrup</a:t>
            </a:r>
            <a:r>
              <a:rPr lang="en-US" sz="1500" dirty="0">
                <a:latin typeface="Calibri" panose="020F0502020204030204" pitchFamily="34" charset="0"/>
                <a:cs typeface="Calibri" panose="020F0502020204030204" pitchFamily="34" charset="0"/>
              </a:rPr>
              <a:t>, Herman (2006). Survey of Air Pollution in Cotonou, Benin—Air Monitoring and Biomarkers. Science of the Total Environment, 358, 85-96. doi:10.1016/j.scitotenv.2005.03.032. </a:t>
            </a:r>
          </a:p>
          <a:p>
            <a:r>
              <a:rPr lang="en-US" sz="1500" dirty="0">
                <a:latin typeface="Calibri" panose="020F0502020204030204" pitchFamily="34" charset="0"/>
                <a:cs typeface="Calibri" panose="020F0502020204030204" pitchFamily="34" charset="0"/>
              </a:rPr>
              <a:t>[9] </a:t>
            </a:r>
            <a:r>
              <a:rPr lang="en-US" sz="1500" dirty="0" err="1">
                <a:latin typeface="Calibri" panose="020F0502020204030204" pitchFamily="34" charset="0"/>
                <a:cs typeface="Calibri" panose="020F0502020204030204" pitchFamily="34" charset="0"/>
              </a:rPr>
              <a:t>Dossou-Gbete</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Sèdami</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Codjo</a:t>
            </a:r>
            <a:r>
              <a:rPr lang="en-US" sz="1500" dirty="0">
                <a:latin typeface="Calibri" panose="020F0502020204030204" pitchFamily="34" charset="0"/>
                <a:cs typeface="Calibri" panose="020F0502020204030204" pitchFamily="34" charset="0"/>
              </a:rPr>
              <a:t> Joël; </a:t>
            </a:r>
            <a:r>
              <a:rPr lang="en-US" sz="1500" dirty="0" err="1">
                <a:latin typeface="Calibri" panose="020F0502020204030204" pitchFamily="34" charset="0"/>
                <a:cs typeface="Calibri" panose="020F0502020204030204" pitchFamily="34" charset="0"/>
              </a:rPr>
              <a:t>Kpadonou</a:t>
            </a:r>
            <a:r>
              <a:rPr lang="en-US" sz="1500" dirty="0">
                <a:latin typeface="Calibri" panose="020F0502020204030204" pitchFamily="34" charset="0"/>
                <a:cs typeface="Calibri" panose="020F0502020204030204" pitchFamily="34" charset="0"/>
              </a:rPr>
              <a:t>, Dominique; </a:t>
            </a:r>
            <a:r>
              <a:rPr lang="en-US" sz="1500" dirty="0" err="1">
                <a:latin typeface="Calibri" panose="020F0502020204030204" pitchFamily="34" charset="0"/>
                <a:cs typeface="Calibri" panose="020F0502020204030204" pitchFamily="34" charset="0"/>
              </a:rPr>
              <a:t>Gbaguidi</a:t>
            </a:r>
            <a:r>
              <a:rPr lang="en-US" sz="1500" dirty="0">
                <a:latin typeface="Calibri" panose="020F0502020204030204" pitchFamily="34" charset="0"/>
                <a:cs typeface="Calibri" panose="020F0502020204030204" pitchFamily="34" charset="0"/>
              </a:rPr>
              <a:t>, An Magloire; </a:t>
            </a:r>
            <a:r>
              <a:rPr lang="en-US" sz="1500" dirty="0" err="1">
                <a:latin typeface="Calibri" panose="020F0502020204030204" pitchFamily="34" charset="0"/>
                <a:cs typeface="Calibri" panose="020F0502020204030204" pitchFamily="34" charset="0"/>
              </a:rPr>
              <a:t>Elegbede</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Vitalique</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Saizonou</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Kpèssou</a:t>
            </a:r>
            <a:r>
              <a:rPr lang="en-US" sz="1500" dirty="0">
                <a:latin typeface="Calibri" panose="020F0502020204030204" pitchFamily="34" charset="0"/>
                <a:cs typeface="Calibri" panose="020F0502020204030204" pitchFamily="34" charset="0"/>
              </a:rPr>
              <a:t> Virtus Mickael; </a:t>
            </a:r>
            <a:r>
              <a:rPr lang="en-US" sz="1500" dirty="0" err="1">
                <a:latin typeface="Calibri" panose="020F0502020204030204" pitchFamily="34" charset="0"/>
                <a:cs typeface="Calibri" panose="020F0502020204030204" pitchFamily="34" charset="0"/>
              </a:rPr>
              <a:t>Youssao</a:t>
            </a:r>
            <a:r>
              <a:rPr lang="en-US" sz="1500" dirty="0">
                <a:latin typeface="Calibri" panose="020F0502020204030204" pitchFamily="34" charset="0"/>
                <a:cs typeface="Calibri" panose="020F0502020204030204" pitchFamily="34" charset="0"/>
              </a:rPr>
              <a:t>, Abdou Karim Alassane; </a:t>
            </a:r>
            <a:r>
              <a:rPr lang="en-US" sz="1500" dirty="0" err="1">
                <a:latin typeface="Calibri" panose="020F0502020204030204" pitchFamily="34" charset="0"/>
                <a:cs typeface="Calibri" panose="020F0502020204030204" pitchFamily="34" charset="0"/>
              </a:rPr>
              <a:t>Dovonon</a:t>
            </a:r>
            <a:r>
              <a:rPr lang="en-US" sz="1500" dirty="0">
                <a:latin typeface="Calibri" panose="020F0502020204030204" pitchFamily="34" charset="0"/>
                <a:cs typeface="Calibri" panose="020F0502020204030204" pitchFamily="34" charset="0"/>
              </a:rPr>
              <a:t>, Firmin </a:t>
            </a:r>
            <a:r>
              <a:rPr lang="en-US" sz="1500" dirty="0" err="1">
                <a:latin typeface="Calibri" panose="020F0502020204030204" pitchFamily="34" charset="0"/>
                <a:cs typeface="Calibri" panose="020F0502020204030204" pitchFamily="34" charset="0"/>
              </a:rPr>
              <a:t>Léonce</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Vodounnon</a:t>
            </a:r>
            <a:r>
              <a:rPr lang="en-US" sz="1500" dirty="0">
                <a:latin typeface="Calibri" panose="020F0502020204030204" pitchFamily="34" charset="0"/>
                <a:cs typeface="Calibri" panose="020F0502020204030204" pitchFamily="34" charset="0"/>
              </a:rPr>
              <a:t>, Armand (2024). Distribution of Atmospheric Pollution in Southern Benin. Open Journal of Air Pollution, 13, 23-55. doi:10.4236/ojap.2024.131003. </a:t>
            </a:r>
          </a:p>
          <a:p>
            <a:r>
              <a:rPr lang="en-US" sz="1500" dirty="0">
                <a:latin typeface="Calibri" panose="020F0502020204030204" pitchFamily="34" charset="0"/>
                <a:cs typeface="Calibri" panose="020F0502020204030204" pitchFamily="34" charset="0"/>
              </a:rPr>
              <a:t>[10] Lala, M.A.; </a:t>
            </a:r>
            <a:r>
              <a:rPr lang="en-US" sz="1500" dirty="0" err="1">
                <a:latin typeface="Calibri" panose="020F0502020204030204" pitchFamily="34" charset="0"/>
                <a:cs typeface="Calibri" panose="020F0502020204030204" pitchFamily="34" charset="0"/>
              </a:rPr>
              <a:t>Onwunzo</a:t>
            </a:r>
            <a:r>
              <a:rPr lang="en-US" sz="1500" dirty="0">
                <a:latin typeface="Calibri" panose="020F0502020204030204" pitchFamily="34" charset="0"/>
                <a:cs typeface="Calibri" panose="020F0502020204030204" pitchFamily="34" charset="0"/>
              </a:rPr>
              <a:t>, C.S.; Adesina, O.A.; </a:t>
            </a:r>
            <a:r>
              <a:rPr lang="en-US" sz="1500" dirty="0" err="1">
                <a:latin typeface="Calibri" panose="020F0502020204030204" pitchFamily="34" charset="0"/>
                <a:cs typeface="Calibri" panose="020F0502020204030204" pitchFamily="34" charset="0"/>
              </a:rPr>
              <a:t>Sonibare</a:t>
            </a:r>
            <a:r>
              <a:rPr lang="en-US" sz="1500" dirty="0">
                <a:latin typeface="Calibri" panose="020F0502020204030204" pitchFamily="34" charset="0"/>
                <a:cs typeface="Calibri" panose="020F0502020204030204" pitchFamily="34" charset="0"/>
              </a:rPr>
              <a:t>, J.A. (2023). Particulate Matters Pollution in Selected Areas of Nigeria: Spatial Analysis and Risk Assessment. Case Studies in Chemical and Environmental Engineering, 7, 100288. doi:10.1016/j.cscee.2022.100288. </a:t>
            </a:r>
          </a:p>
          <a:p>
            <a:r>
              <a:rPr lang="en-US" sz="1500" dirty="0">
                <a:latin typeface="Calibri" panose="020F0502020204030204" pitchFamily="34" charset="0"/>
                <a:cs typeface="Calibri" panose="020F0502020204030204" pitchFamily="34" charset="0"/>
              </a:rPr>
              <a:t>[11] Daramola, Samson Gbenga; </a:t>
            </a:r>
            <a:r>
              <a:rPr lang="en-US" sz="1500" dirty="0" err="1">
                <a:latin typeface="Calibri" panose="020F0502020204030204" pitchFamily="34" charset="0"/>
                <a:cs typeface="Calibri" panose="020F0502020204030204" pitchFamily="34" charset="0"/>
              </a:rPr>
              <a:t>Makinde</a:t>
            </a:r>
            <a:r>
              <a:rPr lang="en-US" sz="1500" dirty="0">
                <a:latin typeface="Calibri" panose="020F0502020204030204" pitchFamily="34" charset="0"/>
                <a:cs typeface="Calibri" panose="020F0502020204030204" pitchFamily="34" charset="0"/>
              </a:rPr>
              <a:t>, Esther O. (2024). Modeling Air Pollution Around Major Dumpsites in Lagos State Using Geospatial Methods with Solutions. Environmental Challenges, doi:10.1016/j.envc.2024.100969.</a:t>
            </a:r>
          </a:p>
          <a:p>
            <a:r>
              <a:rPr lang="en-US" sz="1500" dirty="0">
                <a:latin typeface="Calibri" panose="020F0502020204030204" pitchFamily="34" charset="0"/>
                <a:cs typeface="Calibri" panose="020F0502020204030204" pitchFamily="34" charset="0"/>
              </a:rPr>
              <a:t>[12] Léon, Jean-François; </a:t>
            </a:r>
            <a:r>
              <a:rPr lang="en-US" sz="1500" dirty="0" err="1">
                <a:latin typeface="Calibri" panose="020F0502020204030204" pitchFamily="34" charset="0"/>
                <a:cs typeface="Calibri" panose="020F0502020204030204" pitchFamily="34" charset="0"/>
              </a:rPr>
              <a:t>Akpo</a:t>
            </a:r>
            <a:r>
              <a:rPr lang="en-US" sz="1500" dirty="0">
                <a:latin typeface="Calibri" panose="020F0502020204030204" pitchFamily="34" charset="0"/>
                <a:cs typeface="Calibri" panose="020F0502020204030204" pitchFamily="34" charset="0"/>
              </a:rPr>
              <a:t>, Aristide Barthélémy; </a:t>
            </a:r>
            <a:r>
              <a:rPr lang="en-US" sz="1500" dirty="0" err="1">
                <a:latin typeface="Calibri" panose="020F0502020204030204" pitchFamily="34" charset="0"/>
                <a:cs typeface="Calibri" panose="020F0502020204030204" pitchFamily="34" charset="0"/>
              </a:rPr>
              <a:t>Bedou</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Mouhamadou</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Djossou</a:t>
            </a:r>
            <a:r>
              <a:rPr lang="en-US" sz="1500" dirty="0">
                <a:latin typeface="Calibri" panose="020F0502020204030204" pitchFamily="34" charset="0"/>
                <a:cs typeface="Calibri" panose="020F0502020204030204" pitchFamily="34" charset="0"/>
              </a:rPr>
              <a:t>, Julien; </a:t>
            </a:r>
            <a:r>
              <a:rPr lang="en-US" sz="1500" dirty="0" err="1">
                <a:latin typeface="Calibri" panose="020F0502020204030204" pitchFamily="34" charset="0"/>
                <a:cs typeface="Calibri" panose="020F0502020204030204" pitchFamily="34" charset="0"/>
              </a:rPr>
              <a:t>Bodjrenou</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Marleine</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Yoboué</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Véronique</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Liousse</a:t>
            </a:r>
            <a:r>
              <a:rPr lang="en-US" sz="1500" dirty="0">
                <a:latin typeface="Calibri" panose="020F0502020204030204" pitchFamily="34" charset="0"/>
                <a:cs typeface="Calibri" panose="020F0502020204030204" pitchFamily="34" charset="0"/>
              </a:rPr>
              <a:t>, Cathy (2021). PM2.5 Surface Concentrations in Southern West African Urban Areas Based on Sun Photometer and Satellite Observations. Atmospheric Chemistry and Physics, 21, 2801-2819. doi:10.5194/acp-21-2801-2021. </a:t>
            </a:r>
          </a:p>
          <a:p>
            <a:r>
              <a:rPr lang="en-US" sz="1500" dirty="0">
                <a:latin typeface="Calibri" panose="020F0502020204030204" pitchFamily="34" charset="0"/>
                <a:cs typeface="Calibri" panose="020F0502020204030204" pitchFamily="34" charset="0"/>
              </a:rPr>
              <a:t>[13] Mahmud, Khaled; Mitra, Bijoy; Uddin, Mohammed </a:t>
            </a:r>
            <a:r>
              <a:rPr lang="en-US" sz="1500" dirty="0" err="1">
                <a:latin typeface="Calibri" panose="020F0502020204030204" pitchFamily="34" charset="0"/>
                <a:cs typeface="Calibri" panose="020F0502020204030204" pitchFamily="34" charset="0"/>
              </a:rPr>
              <a:t>Sakib</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Hridoy</a:t>
            </a:r>
            <a:r>
              <a:rPr lang="en-US" sz="1500" dirty="0">
                <a:latin typeface="Calibri" panose="020F0502020204030204" pitchFamily="34" charset="0"/>
                <a:cs typeface="Calibri" panose="020F0502020204030204" pitchFamily="34" charset="0"/>
              </a:rPr>
              <a:t>, Al-Ekram </a:t>
            </a:r>
            <a:r>
              <a:rPr lang="en-US" sz="1500" dirty="0" err="1">
                <a:latin typeface="Calibri" panose="020F0502020204030204" pitchFamily="34" charset="0"/>
                <a:cs typeface="Calibri" panose="020F0502020204030204" pitchFamily="34" charset="0"/>
              </a:rPr>
              <a:t>Elahee</a:t>
            </a:r>
            <a:r>
              <a:rPr lang="en-US" sz="1500" dirty="0">
                <a:latin typeface="Calibri" panose="020F0502020204030204" pitchFamily="34" charset="0"/>
                <a:cs typeface="Calibri" panose="020F0502020204030204" pitchFamily="34" charset="0"/>
              </a:rPr>
              <a:t>; Aina, Yusuf A.; Abubakar, </a:t>
            </a:r>
            <a:r>
              <a:rPr lang="en-US" sz="1500" dirty="0" err="1">
                <a:latin typeface="Calibri" panose="020F0502020204030204" pitchFamily="34" charset="0"/>
                <a:cs typeface="Calibri" panose="020F0502020204030204" pitchFamily="34" charset="0"/>
              </a:rPr>
              <a:t>Ismaila</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Rimi</a:t>
            </a:r>
            <a:r>
              <a:rPr lang="en-US" sz="1500" dirty="0">
                <a:latin typeface="Calibri" panose="020F0502020204030204" pitchFamily="34" charset="0"/>
                <a:cs typeface="Calibri" panose="020F0502020204030204" pitchFamily="34" charset="0"/>
              </a:rPr>
              <a:t>; Rahman, Syed </a:t>
            </a:r>
            <a:r>
              <a:rPr lang="en-US" sz="1500" dirty="0" err="1">
                <a:latin typeface="Calibri" panose="020F0502020204030204" pitchFamily="34" charset="0"/>
                <a:cs typeface="Calibri" panose="020F0502020204030204" pitchFamily="34" charset="0"/>
              </a:rPr>
              <a:t>Masiur</a:t>
            </a:r>
            <a:r>
              <a:rPr lang="en-US" sz="1500" dirty="0">
                <a:latin typeface="Calibri" panose="020F0502020204030204" pitchFamily="34" charset="0"/>
                <a:cs typeface="Calibri" panose="020F0502020204030204" pitchFamily="34" charset="0"/>
              </a:rPr>
              <a:t>; Tan, Mou Leong; Rahman, Muhammad </a:t>
            </a:r>
            <a:r>
              <a:rPr lang="en-US" sz="1500" dirty="0" err="1">
                <a:latin typeface="Calibri" panose="020F0502020204030204" pitchFamily="34" charset="0"/>
                <a:cs typeface="Calibri" panose="020F0502020204030204" pitchFamily="34" charset="0"/>
              </a:rPr>
              <a:t>Muhitur</a:t>
            </a:r>
            <a:r>
              <a:rPr lang="en-US" sz="1500" dirty="0">
                <a:latin typeface="Calibri" panose="020F0502020204030204" pitchFamily="34" charset="0"/>
                <a:cs typeface="Calibri" panose="020F0502020204030204" pitchFamily="34" charset="0"/>
              </a:rPr>
              <a:t> (2023). Temporal Assessment of Air Quality in Major Cities in Nigeria Using Satellite Data. Atmospheric Environment: X, 20, 100227. doi:10.1016/j.aeix.2023.100227. </a:t>
            </a:r>
          </a:p>
          <a:p>
            <a:r>
              <a:rPr lang="en-US" sz="1500" dirty="0">
                <a:latin typeface="Calibri" panose="020F0502020204030204" pitchFamily="34" charset="0"/>
                <a:cs typeface="Calibri" panose="020F0502020204030204" pitchFamily="34" charset="0"/>
              </a:rPr>
              <a:t>[14] McElroy, Sara; Dimitrova, Anna; Evan, Amato; </a:t>
            </a:r>
            <a:r>
              <a:rPr lang="en-US" sz="1500" dirty="0" err="1">
                <a:latin typeface="Calibri" panose="020F0502020204030204" pitchFamily="34" charset="0"/>
                <a:cs typeface="Calibri" panose="020F0502020204030204" pitchFamily="34" charset="0"/>
              </a:rPr>
              <a:t>Benmarhnia</a:t>
            </a:r>
            <a:r>
              <a:rPr lang="en-US" sz="1500" dirty="0">
                <a:latin typeface="Calibri" panose="020F0502020204030204" pitchFamily="34" charset="0"/>
                <a:cs typeface="Calibri" panose="020F0502020204030204" pitchFamily="34" charset="0"/>
              </a:rPr>
              <a:t>, Tarik (2022). Saharan Dust and Childhood Respiratory Symptoms in Benin. International Journal of Environmental Research and Public Health, 19(8), 4743. doi:10.3390/ijerph19084743.</a:t>
            </a:r>
          </a:p>
        </p:txBody>
      </p:sp>
    </p:spTree>
    <p:extLst>
      <p:ext uri="{BB962C8B-B14F-4D97-AF65-F5344CB8AC3E}">
        <p14:creationId xmlns:p14="http://schemas.microsoft.com/office/powerpoint/2010/main" val="1942948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Background</a:t>
            </a:r>
          </a:p>
        </p:txBody>
      </p:sp>
      <p:sp>
        <p:nvSpPr>
          <p:cNvPr id="4" name="Content Placeholder 2">
            <a:extLst>
              <a:ext uri="{FF2B5EF4-FFF2-40B4-BE49-F238E27FC236}">
                <a16:creationId xmlns:a16="http://schemas.microsoft.com/office/drawing/2014/main" id="{279432FF-E580-6FDE-10C2-BB123E55967D}"/>
              </a:ext>
            </a:extLst>
          </p:cNvPr>
          <p:cNvSpPr>
            <a:spLocks noGrp="1"/>
          </p:cNvSpPr>
          <p:nvPr>
            <p:ph idx="1"/>
          </p:nvPr>
        </p:nvSpPr>
        <p:spPr>
          <a:xfrm>
            <a:off x="838199" y="1489678"/>
            <a:ext cx="5897138" cy="5003197"/>
          </a:xfrm>
        </p:spPr>
        <p:txBody>
          <a:bodyPr>
            <a:normAutofit/>
          </a:bodyPr>
          <a:lstStyle/>
          <a:p>
            <a:r>
              <a:rPr lang="en-US" dirty="0">
                <a:latin typeface="Calibri" panose="020F0502020204030204" pitchFamily="34" charset="0"/>
                <a:cs typeface="Calibri" panose="020F0502020204030204" pitchFamily="34" charset="0"/>
              </a:rPr>
              <a:t>PM2.5 = Particulate matter &lt; 2.5 </a:t>
            </a:r>
            <a:r>
              <a:rPr lang="el-GR" dirty="0">
                <a:latin typeface="Calibri" panose="020F0502020204030204" pitchFamily="34" charset="0"/>
                <a:cs typeface="Calibri" panose="020F0502020204030204" pitchFamily="34" charset="0"/>
              </a:rPr>
              <a:t>μ</a:t>
            </a:r>
            <a:r>
              <a:rPr lang="en-US" dirty="0">
                <a:latin typeface="Calibri" panose="020F0502020204030204" pitchFamily="34" charset="0"/>
                <a:cs typeface="Calibri" panose="020F0502020204030204" pitchFamily="34" charset="0"/>
              </a:rPr>
              <a:t>m</a:t>
            </a:r>
          </a:p>
          <a:p>
            <a:r>
              <a:rPr lang="en-US" dirty="0">
                <a:latin typeface="Calibri" panose="020F0502020204030204" pitchFamily="34" charset="0"/>
                <a:cs typeface="Calibri" panose="020F0502020204030204" pitchFamily="34" charset="0"/>
              </a:rPr>
              <a:t>Anthropomorphically or naturally created – varying causes and manifestations</a:t>
            </a:r>
          </a:p>
          <a:p>
            <a:r>
              <a:rPr lang="en-US" dirty="0">
                <a:latin typeface="Calibri" panose="020F0502020204030204" pitchFamily="34" charset="0"/>
                <a:cs typeface="Calibri" panose="020F0502020204030204" pitchFamily="34" charset="0"/>
              </a:rPr>
              <a:t>Inhalable, likely to enter deep lungs, contributes to millions of deaths - bronchitis, asthma, COPD</a:t>
            </a:r>
          </a:p>
          <a:p>
            <a:r>
              <a:rPr lang="en-US" dirty="0">
                <a:latin typeface="Calibri" panose="020F0502020204030204" pitchFamily="34" charset="0"/>
                <a:cs typeface="Calibri" panose="020F0502020204030204" pitchFamily="34" charset="0"/>
              </a:rPr>
              <a:t>Asia and Africa experience the </a:t>
            </a:r>
            <a:r>
              <a:rPr lang="en-US" dirty="0">
                <a:solidFill>
                  <a:srgbClr val="FF0000"/>
                </a:solidFill>
                <a:latin typeface="Calibri" panose="020F0502020204030204" pitchFamily="34" charset="0"/>
                <a:cs typeface="Calibri" panose="020F0502020204030204" pitchFamily="34" charset="0"/>
              </a:rPr>
              <a:t>highest attributable rates of death and have the lowest monitoring</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8194" name="Picture 2" descr="Particulate Matter (PM) Basics | US EPA">
            <a:extLst>
              <a:ext uri="{FF2B5EF4-FFF2-40B4-BE49-F238E27FC236}">
                <a16:creationId xmlns:a16="http://schemas.microsoft.com/office/drawing/2014/main" id="{C0E0352F-5254-C429-438D-C640DADBAC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5768" y="520622"/>
            <a:ext cx="3010482" cy="21010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frica Faces 1.1 Million Deaths Annually From Air Pollution - Second  Largest Risk After Malnutrition - Health Policy Watch">
            <a:extLst>
              <a:ext uri="{FF2B5EF4-FFF2-40B4-BE49-F238E27FC236}">
                <a16:creationId xmlns:a16="http://schemas.microsoft.com/office/drawing/2014/main" id="{826EBCE5-6A7D-B3B6-6DC0-6AB7CD80CF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60732" y="2862936"/>
            <a:ext cx="3300555" cy="3629939"/>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81C0E43B-9F5F-A17F-EE7A-67E4A983138F}"/>
              </a:ext>
            </a:extLst>
          </p:cNvPr>
          <p:cNvSpPr/>
          <p:nvPr/>
        </p:nvSpPr>
        <p:spPr>
          <a:xfrm>
            <a:off x="8343900" y="3993776"/>
            <a:ext cx="457200" cy="497542"/>
          </a:xfrm>
          <a:prstGeom prst="ellipse">
            <a:avLst/>
          </a:prstGeom>
          <a:no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Tree>
    <p:extLst>
      <p:ext uri="{BB962C8B-B14F-4D97-AF65-F5344CB8AC3E}">
        <p14:creationId xmlns:p14="http://schemas.microsoft.com/office/powerpoint/2010/main" val="5014165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pic>
        <p:nvPicPr>
          <p:cNvPr id="5" name="Picture 4" descr="A map with green circles and numbers&#10;&#10;Description automatically generated">
            <a:extLst>
              <a:ext uri="{FF2B5EF4-FFF2-40B4-BE49-F238E27FC236}">
                <a16:creationId xmlns:a16="http://schemas.microsoft.com/office/drawing/2014/main" id="{855E3277-B905-DA8E-A645-8890EC1A8816}"/>
              </a:ext>
            </a:extLst>
          </p:cNvPr>
          <p:cNvPicPr>
            <a:picLocks noChangeAspect="1"/>
          </p:cNvPicPr>
          <p:nvPr/>
        </p:nvPicPr>
        <p:blipFill>
          <a:blip r:embed="rId3"/>
          <a:stretch>
            <a:fillRect/>
          </a:stretch>
        </p:blipFill>
        <p:spPr>
          <a:xfrm>
            <a:off x="-2810741" y="0"/>
            <a:ext cx="10190602" cy="6858000"/>
          </a:xfrm>
          <a:prstGeom prst="rect">
            <a:avLst/>
          </a:prstGeom>
        </p:spPr>
      </p:pic>
      <p:pic>
        <p:nvPicPr>
          <p:cNvPr id="7" name="Picture 6" descr="A map of africa with different colored circles&#10;&#10;Description automatically generated">
            <a:extLst>
              <a:ext uri="{FF2B5EF4-FFF2-40B4-BE49-F238E27FC236}">
                <a16:creationId xmlns:a16="http://schemas.microsoft.com/office/drawing/2014/main" id="{FA696F1D-2128-BD76-FFF0-ED4D8027ACED}"/>
              </a:ext>
            </a:extLst>
          </p:cNvPr>
          <p:cNvPicPr>
            <a:picLocks noChangeAspect="1"/>
          </p:cNvPicPr>
          <p:nvPr/>
        </p:nvPicPr>
        <p:blipFill>
          <a:blip r:embed="rId4"/>
          <a:stretch>
            <a:fillRect/>
          </a:stretch>
        </p:blipFill>
        <p:spPr>
          <a:xfrm>
            <a:off x="5780105" y="0"/>
            <a:ext cx="9078311" cy="6858000"/>
          </a:xfrm>
          <a:prstGeom prst="rect">
            <a:avLst/>
          </a:prstGeom>
        </p:spPr>
      </p:pic>
    </p:spTree>
    <p:extLst>
      <p:ext uri="{BB962C8B-B14F-4D97-AF65-F5344CB8AC3E}">
        <p14:creationId xmlns:p14="http://schemas.microsoft.com/office/powerpoint/2010/main" val="15940589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Background: Conditions in Benin</a:t>
            </a:r>
          </a:p>
        </p:txBody>
      </p:sp>
      <p:sp>
        <p:nvSpPr>
          <p:cNvPr id="4" name="Content Placeholder 2">
            <a:extLst>
              <a:ext uri="{FF2B5EF4-FFF2-40B4-BE49-F238E27FC236}">
                <a16:creationId xmlns:a16="http://schemas.microsoft.com/office/drawing/2014/main" id="{279432FF-E580-6FDE-10C2-BB123E55967D}"/>
              </a:ext>
            </a:extLst>
          </p:cNvPr>
          <p:cNvSpPr>
            <a:spLocks noGrp="1"/>
          </p:cNvSpPr>
          <p:nvPr>
            <p:ph idx="1"/>
          </p:nvPr>
        </p:nvSpPr>
        <p:spPr>
          <a:xfrm>
            <a:off x="838200" y="1489678"/>
            <a:ext cx="5086611" cy="5003197"/>
          </a:xfrm>
        </p:spPr>
        <p:txBody>
          <a:bodyPr>
            <a:normAutofit/>
          </a:bodyPr>
          <a:lstStyle/>
          <a:p>
            <a:r>
              <a:rPr lang="en-US" dirty="0">
                <a:latin typeface="Calibri" panose="020F0502020204030204" pitchFamily="34" charset="0"/>
                <a:cs typeface="Calibri" panose="020F0502020204030204" pitchFamily="34" charset="0"/>
              </a:rPr>
              <a:t>Seasonal weather changes from dust storm wind</a:t>
            </a:r>
          </a:p>
          <a:p>
            <a:r>
              <a:rPr lang="en-US" dirty="0">
                <a:latin typeface="Calibri" panose="020F0502020204030204" pitchFamily="34" charset="0"/>
                <a:cs typeface="Calibri" panose="020F0502020204030204" pitchFamily="34" charset="0"/>
              </a:rPr>
              <a:t>Northeasterly </a:t>
            </a:r>
            <a:r>
              <a:rPr lang="en-US" dirty="0">
                <a:solidFill>
                  <a:srgbClr val="FF0000"/>
                </a:solidFill>
                <a:latin typeface="Calibri" panose="020F0502020204030204" pitchFamily="34" charset="0"/>
                <a:cs typeface="Calibri" panose="020F0502020204030204" pitchFamily="34" charset="0"/>
              </a:rPr>
              <a:t>wind blows dust from the Sahara</a:t>
            </a:r>
            <a:r>
              <a:rPr lang="en-US" dirty="0">
                <a:latin typeface="Calibri" panose="020F0502020204030204" pitchFamily="34" charset="0"/>
                <a:cs typeface="Calibri" panose="020F0502020204030204" pitchFamily="34" charset="0"/>
              </a:rPr>
              <a:t>, Nov-Mar - called the </a:t>
            </a:r>
            <a:r>
              <a:rPr lang="en-US" dirty="0">
                <a:solidFill>
                  <a:srgbClr val="FF0000"/>
                </a:solidFill>
                <a:latin typeface="Calibri" panose="020F0502020204030204" pitchFamily="34" charset="0"/>
                <a:cs typeface="Calibri" panose="020F0502020204030204" pitchFamily="34" charset="0"/>
              </a:rPr>
              <a:t>Harmattan</a:t>
            </a:r>
          </a:p>
          <a:p>
            <a:r>
              <a:rPr lang="en-US" dirty="0">
                <a:latin typeface="Calibri" panose="020F0502020204030204" pitchFamily="34" charset="0"/>
                <a:cs typeface="Calibri" panose="020F0502020204030204" pitchFamily="34" charset="0"/>
              </a:rPr>
              <a:t>Rampant industrialization + urbanization in region</a:t>
            </a:r>
          </a:p>
          <a:p>
            <a:r>
              <a:rPr lang="en-US" dirty="0">
                <a:latin typeface="Calibri" panose="020F0502020204030204" pitchFamily="34" charset="0"/>
                <a:cs typeface="Calibri" panose="020F0502020204030204" pitchFamily="34" charset="0"/>
              </a:rPr>
              <a:t>Increase in emissions in </a:t>
            </a:r>
            <a:r>
              <a:rPr lang="en-US" dirty="0">
                <a:solidFill>
                  <a:srgbClr val="FF0000"/>
                </a:solidFill>
                <a:latin typeface="Calibri" panose="020F0502020204030204" pitchFamily="34" charset="0"/>
                <a:cs typeface="Calibri" panose="020F0502020204030204" pitchFamily="34" charset="0"/>
              </a:rPr>
              <a:t>metropolitan areas</a:t>
            </a:r>
            <a:r>
              <a:rPr lang="en-US" dirty="0">
                <a:latin typeface="Calibri" panose="020F0502020204030204" pitchFamily="34" charset="0"/>
                <a:cs typeface="Calibri" panose="020F0502020204030204" pitchFamily="34" charset="0"/>
              </a:rPr>
              <a:t>, increase in CO2 and PM2.5</a:t>
            </a:r>
          </a:p>
          <a:p>
            <a:endParaRPr lang="en-US" dirty="0">
              <a:latin typeface="Calibri" panose="020F0502020204030204" pitchFamily="34" charset="0"/>
              <a:cs typeface="Calibri" panose="020F0502020204030204" pitchFamily="34" charset="0"/>
            </a:endParaRPr>
          </a:p>
        </p:txBody>
      </p:sp>
      <p:pic>
        <p:nvPicPr>
          <p:cNvPr id="7172" name="Picture 4">
            <a:extLst>
              <a:ext uri="{FF2B5EF4-FFF2-40B4-BE49-F238E27FC236}">
                <a16:creationId xmlns:a16="http://schemas.microsoft.com/office/drawing/2014/main" id="{1290EF64-BC0E-2E55-6E9D-29770CD79E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2393" y="1357933"/>
            <a:ext cx="5924809" cy="222180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graph of blue bars&#10;&#10;Description automatically generated with medium confidence">
            <a:extLst>
              <a:ext uri="{FF2B5EF4-FFF2-40B4-BE49-F238E27FC236}">
                <a16:creationId xmlns:a16="http://schemas.microsoft.com/office/drawing/2014/main" id="{13DE3FBF-3B07-0412-457E-C82FCF429995}"/>
              </a:ext>
            </a:extLst>
          </p:cNvPr>
          <p:cNvPicPr>
            <a:picLocks noChangeAspect="1"/>
          </p:cNvPicPr>
          <p:nvPr/>
        </p:nvPicPr>
        <p:blipFill>
          <a:blip r:embed="rId4"/>
          <a:stretch>
            <a:fillRect/>
          </a:stretch>
        </p:blipFill>
        <p:spPr>
          <a:xfrm>
            <a:off x="6566636" y="3579736"/>
            <a:ext cx="4881586" cy="3272725"/>
          </a:xfrm>
          <a:prstGeom prst="rect">
            <a:avLst/>
          </a:prstGeom>
        </p:spPr>
      </p:pic>
    </p:spTree>
    <p:extLst>
      <p:ext uri="{BB962C8B-B14F-4D97-AF65-F5344CB8AC3E}">
        <p14:creationId xmlns:p14="http://schemas.microsoft.com/office/powerpoint/2010/main" val="1764665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Hypothesis</a:t>
            </a:r>
          </a:p>
        </p:txBody>
      </p:sp>
      <p:sp>
        <p:nvSpPr>
          <p:cNvPr id="4" name="Content Placeholder 2">
            <a:extLst>
              <a:ext uri="{FF2B5EF4-FFF2-40B4-BE49-F238E27FC236}">
                <a16:creationId xmlns:a16="http://schemas.microsoft.com/office/drawing/2014/main" id="{279432FF-E580-6FDE-10C2-BB123E55967D}"/>
              </a:ext>
            </a:extLst>
          </p:cNvPr>
          <p:cNvSpPr>
            <a:spLocks noGrp="1"/>
          </p:cNvSpPr>
          <p:nvPr>
            <p:ph idx="1"/>
          </p:nvPr>
        </p:nvSpPr>
        <p:spPr>
          <a:xfrm>
            <a:off x="838200" y="2292936"/>
            <a:ext cx="10515600" cy="2809151"/>
          </a:xfrm>
        </p:spPr>
        <p:txBody>
          <a:bodyPr>
            <a:normAutofit/>
          </a:bodyPr>
          <a:lstStyle/>
          <a:p>
            <a:pPr algn="ctr"/>
            <a:r>
              <a:rPr lang="en-US" sz="3400" dirty="0">
                <a:latin typeface="Calibri" panose="020F0502020204030204" pitchFamily="34" charset="0"/>
                <a:cs typeface="Calibri" panose="020F0502020204030204" pitchFamily="34" charset="0"/>
              </a:rPr>
              <a:t>Air quality in Benin will be highest </a:t>
            </a:r>
            <a:r>
              <a:rPr lang="en-US" sz="3400" b="1" dirty="0">
                <a:latin typeface="Calibri" panose="020F0502020204030204" pitchFamily="34" charset="0"/>
                <a:cs typeface="Calibri" panose="020F0502020204030204" pitchFamily="34" charset="0"/>
              </a:rPr>
              <a:t>during the Harmattan </a:t>
            </a:r>
            <a:r>
              <a:rPr lang="en-US" sz="3400" dirty="0">
                <a:latin typeface="Calibri" panose="020F0502020204030204" pitchFamily="34" charset="0"/>
                <a:cs typeface="Calibri" panose="020F0502020204030204" pitchFamily="34" charset="0"/>
              </a:rPr>
              <a:t>season due to trade winds and </a:t>
            </a:r>
            <a:r>
              <a:rPr lang="en-US" sz="3400" b="1" dirty="0">
                <a:latin typeface="Calibri" panose="020F0502020204030204" pitchFamily="34" charset="0"/>
                <a:cs typeface="Calibri" panose="020F0502020204030204" pitchFamily="34" charset="0"/>
              </a:rPr>
              <a:t>in the largest cities </a:t>
            </a:r>
            <a:r>
              <a:rPr lang="en-US" sz="3400" dirty="0">
                <a:latin typeface="Calibri" panose="020F0502020204030204" pitchFamily="34" charset="0"/>
                <a:cs typeface="Calibri" panose="020F0502020204030204" pitchFamily="34" charset="0"/>
              </a:rPr>
              <a:t>due to industrialization</a:t>
            </a:r>
          </a:p>
          <a:p>
            <a:pPr algn="ctr"/>
            <a:r>
              <a:rPr lang="en-US" sz="3400" dirty="0">
                <a:latin typeface="Calibri" panose="020F0502020204030204" pitchFamily="34" charset="0"/>
                <a:cs typeface="Calibri" panose="020F0502020204030204" pitchFamily="34" charset="0"/>
              </a:rPr>
              <a:t>On the </a:t>
            </a:r>
            <a:r>
              <a:rPr lang="en-US" sz="3400" b="1" dirty="0">
                <a:latin typeface="Calibri" panose="020F0502020204030204" pitchFamily="34" charset="0"/>
                <a:cs typeface="Calibri" panose="020F0502020204030204" pitchFamily="34" charset="0"/>
              </a:rPr>
              <a:t>ground Cotonou, Benin sensor data </a:t>
            </a:r>
            <a:r>
              <a:rPr lang="en-US" sz="3400" dirty="0">
                <a:latin typeface="Calibri" panose="020F0502020204030204" pitchFamily="34" charset="0"/>
                <a:cs typeface="Calibri" panose="020F0502020204030204" pitchFamily="34" charset="0"/>
              </a:rPr>
              <a:t>would provide more accurate data for the calibration function</a:t>
            </a:r>
          </a:p>
        </p:txBody>
      </p:sp>
    </p:spTree>
    <p:extLst>
      <p:ext uri="{BB962C8B-B14F-4D97-AF65-F5344CB8AC3E}">
        <p14:creationId xmlns:p14="http://schemas.microsoft.com/office/powerpoint/2010/main" val="906607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Satellite Data</a:t>
            </a:r>
          </a:p>
        </p:txBody>
      </p:sp>
      <p:sp>
        <p:nvSpPr>
          <p:cNvPr id="4" name="Content Placeholder 2">
            <a:extLst>
              <a:ext uri="{FF2B5EF4-FFF2-40B4-BE49-F238E27FC236}">
                <a16:creationId xmlns:a16="http://schemas.microsoft.com/office/drawing/2014/main" id="{279432FF-E580-6FDE-10C2-BB123E55967D}"/>
              </a:ext>
            </a:extLst>
          </p:cNvPr>
          <p:cNvSpPr>
            <a:spLocks noGrp="1"/>
          </p:cNvSpPr>
          <p:nvPr>
            <p:ph idx="1"/>
          </p:nvPr>
        </p:nvSpPr>
        <p:spPr>
          <a:xfrm>
            <a:off x="838200" y="1489678"/>
            <a:ext cx="5086611" cy="4806521"/>
          </a:xfrm>
        </p:spPr>
        <p:txBody>
          <a:bodyPr>
            <a:normAutofit/>
          </a:bodyPr>
          <a:lstStyle/>
          <a:p>
            <a:r>
              <a:rPr lang="en-US" dirty="0">
                <a:latin typeface="Calibri" panose="020F0502020204030204" pitchFamily="34" charset="0"/>
                <a:cs typeface="Calibri" panose="020F0502020204030204" pitchFamily="34" charset="0"/>
              </a:rPr>
              <a:t>NASA’s MODIS sampled at 1-KM resolution daily, entire earth</a:t>
            </a:r>
          </a:p>
          <a:p>
            <a:r>
              <a:rPr lang="en-US" dirty="0">
                <a:latin typeface="Calibri" panose="020F0502020204030204" pitchFamily="34" charset="0"/>
                <a:cs typeface="Calibri" panose="020F0502020204030204" pitchFamily="34" charset="0"/>
              </a:rPr>
              <a:t>Air quality value is aerosol optical depth (AOD), dimensionless, light extinction</a:t>
            </a:r>
          </a:p>
          <a:p>
            <a:r>
              <a:rPr lang="en-US" dirty="0">
                <a:latin typeface="Calibri" panose="020F0502020204030204" pitchFamily="34" charset="0"/>
                <a:cs typeface="Calibri" panose="020F0502020204030204" pitchFamily="34" charset="0"/>
              </a:rPr>
              <a:t>Higher when more aerosol, positively related to PM2.5 concentration</a:t>
            </a:r>
          </a:p>
          <a:p>
            <a:r>
              <a:rPr lang="en-US" dirty="0">
                <a:solidFill>
                  <a:srgbClr val="FF0000"/>
                </a:solidFill>
                <a:latin typeface="Calibri" panose="020F0502020204030204" pitchFamily="34" charset="0"/>
                <a:cs typeface="Calibri" panose="020F0502020204030204" pitchFamily="34" charset="0"/>
              </a:rPr>
              <a:t>Need reference point and conversion function</a:t>
            </a:r>
          </a:p>
          <a:p>
            <a:endParaRPr lang="en-US" dirty="0">
              <a:latin typeface="Calibri" panose="020F0502020204030204" pitchFamily="34" charset="0"/>
              <a:cs typeface="Calibri" panose="020F0502020204030204" pitchFamily="34" charset="0"/>
            </a:endParaRPr>
          </a:p>
        </p:txBody>
      </p:sp>
      <p:pic>
        <p:nvPicPr>
          <p:cNvPr id="4098" name="Picture 2">
            <a:extLst>
              <a:ext uri="{FF2B5EF4-FFF2-40B4-BE49-F238E27FC236}">
                <a16:creationId xmlns:a16="http://schemas.microsoft.com/office/drawing/2014/main" id="{7866D03A-FED0-E7C3-9907-CB22510872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706438"/>
            <a:ext cx="3810000" cy="19685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erra (satellite) - Wikipedia">
            <a:extLst>
              <a:ext uri="{FF2B5EF4-FFF2-40B4-BE49-F238E27FC236}">
                <a16:creationId xmlns:a16="http://schemas.microsoft.com/office/drawing/2014/main" id="{D0097F84-535F-B4A3-76E5-4EC4AB14AA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54607"/>
            <a:ext cx="2063750" cy="2540000"/>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atellite Observations | Terra">
            <a:extLst>
              <a:ext uri="{FF2B5EF4-FFF2-40B4-BE49-F238E27FC236}">
                <a16:creationId xmlns:a16="http://schemas.microsoft.com/office/drawing/2014/main" id="{6D5E4172-24C8-54FF-EB69-2DF70A0614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7189" y="2905125"/>
            <a:ext cx="5086611" cy="339107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Terra (satellite) - Wikipedia">
            <a:extLst>
              <a:ext uri="{FF2B5EF4-FFF2-40B4-BE49-F238E27FC236}">
                <a16:creationId xmlns:a16="http://schemas.microsoft.com/office/drawing/2014/main" id="{0E67F31F-10A0-82AB-A346-CCFFF78BF1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3474" y="167133"/>
            <a:ext cx="2063750" cy="254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2424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On-the-Ground Sensor Data</a:t>
            </a:r>
          </a:p>
        </p:txBody>
      </p:sp>
      <p:sp>
        <p:nvSpPr>
          <p:cNvPr id="4" name="Content Placeholder 2">
            <a:extLst>
              <a:ext uri="{FF2B5EF4-FFF2-40B4-BE49-F238E27FC236}">
                <a16:creationId xmlns:a16="http://schemas.microsoft.com/office/drawing/2014/main" id="{279432FF-E580-6FDE-10C2-BB123E55967D}"/>
              </a:ext>
            </a:extLst>
          </p:cNvPr>
          <p:cNvSpPr>
            <a:spLocks noGrp="1"/>
          </p:cNvSpPr>
          <p:nvPr>
            <p:ph idx="1"/>
          </p:nvPr>
        </p:nvSpPr>
        <p:spPr>
          <a:xfrm>
            <a:off x="838200" y="1489678"/>
            <a:ext cx="5086611" cy="5003197"/>
          </a:xfrm>
        </p:spPr>
        <p:txBody>
          <a:bodyPr>
            <a:normAutofit lnSpcReduction="10000"/>
          </a:bodyPr>
          <a:lstStyle/>
          <a:p>
            <a:r>
              <a:rPr lang="en-US" dirty="0">
                <a:latin typeface="Calibri" panose="020F0502020204030204" pitchFamily="34" charset="0"/>
                <a:cs typeface="Calibri" panose="020F0502020204030204" pitchFamily="34" charset="0"/>
              </a:rPr>
              <a:t>Two low-cost sensors on the ground in Cotonou, Benin: six months</a:t>
            </a:r>
          </a:p>
          <a:p>
            <a:pPr lvl="1"/>
            <a:r>
              <a:rPr lang="en-US" dirty="0">
                <a:latin typeface="Calibri" panose="020F0502020204030204" pitchFamily="34" charset="0"/>
                <a:cs typeface="Calibri" panose="020F0502020204030204" pitchFamily="34" charset="0"/>
              </a:rPr>
              <a:t>One in a peri-urban area, one in a residential area</a:t>
            </a:r>
          </a:p>
          <a:p>
            <a:pPr lvl="1"/>
            <a:r>
              <a:rPr lang="en-US" dirty="0">
                <a:latin typeface="Calibri" panose="020F0502020204030204" pitchFamily="34" charset="0"/>
                <a:cs typeface="Calibri" panose="020F0502020204030204" pitchFamily="34" charset="0"/>
              </a:rPr>
              <a:t>Managed by University of Abomey </a:t>
            </a:r>
            <a:r>
              <a:rPr lang="en-US" dirty="0" err="1">
                <a:latin typeface="Calibri" panose="020F0502020204030204" pitchFamily="34" charset="0"/>
                <a:cs typeface="Calibri" panose="020F0502020204030204" pitchFamily="34" charset="0"/>
              </a:rPr>
              <a:t>Calavi</a:t>
            </a:r>
            <a:r>
              <a:rPr lang="en-US" dirty="0">
                <a:latin typeface="Calibri" panose="020F0502020204030204" pitchFamily="34" charset="0"/>
                <a:cs typeface="Calibri" panose="020F0502020204030204" pitchFamily="34" charset="0"/>
              </a:rPr>
              <a:t> affiliates</a:t>
            </a:r>
          </a:p>
          <a:p>
            <a:r>
              <a:rPr lang="en-US" dirty="0">
                <a:latin typeface="Calibri" panose="020F0502020204030204" pitchFamily="34" charset="0"/>
                <a:cs typeface="Calibri" panose="020F0502020204030204" pitchFamily="34" charset="0"/>
              </a:rPr>
              <a:t>Two high quality referential monitoring systems: complete</a:t>
            </a:r>
          </a:p>
          <a:p>
            <a:pPr lvl="1"/>
            <a:r>
              <a:rPr lang="en-US" dirty="0">
                <a:latin typeface="Calibri" panose="020F0502020204030204" pitchFamily="34" charset="0"/>
                <a:cs typeface="Calibri" panose="020F0502020204030204" pitchFamily="34" charset="0"/>
              </a:rPr>
              <a:t>Lome, Togo</a:t>
            </a:r>
          </a:p>
          <a:p>
            <a:pPr lvl="1"/>
            <a:r>
              <a:rPr lang="en-US" dirty="0">
                <a:latin typeface="Calibri" panose="020F0502020204030204" pitchFamily="34" charset="0"/>
                <a:cs typeface="Calibri" panose="020F0502020204030204" pitchFamily="34" charset="0"/>
              </a:rPr>
              <a:t>Accra, Ghana</a:t>
            </a:r>
          </a:p>
          <a:p>
            <a:r>
              <a:rPr lang="en-US" dirty="0">
                <a:latin typeface="Calibri" panose="020F0502020204030204" pitchFamily="34" charset="0"/>
                <a:cs typeface="Calibri" panose="020F0502020204030204" pitchFamily="34" charset="0"/>
              </a:rPr>
              <a:t>Data for 2023, used this for conversion function </a:t>
            </a:r>
          </a:p>
        </p:txBody>
      </p:sp>
      <p:pic>
        <p:nvPicPr>
          <p:cNvPr id="5122" name="Picture 2" descr="Using Mobile Apps to Improve Air Quality Awareness in Ghana, with Dr.  Collins Gameli Hodoli - Climate Break">
            <a:extLst>
              <a:ext uri="{FF2B5EF4-FFF2-40B4-BE49-F238E27FC236}">
                <a16:creationId xmlns:a16="http://schemas.microsoft.com/office/drawing/2014/main" id="{61B076A6-2241-86EB-66FA-1AC469076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1108" y="3248614"/>
            <a:ext cx="2944323" cy="36093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2241D85-000E-592D-95E4-50CE5BFE2AC6}"/>
              </a:ext>
            </a:extLst>
          </p:cNvPr>
          <p:cNvPicPr>
            <a:picLocks noChangeAspect="1"/>
          </p:cNvPicPr>
          <p:nvPr/>
        </p:nvPicPr>
        <p:blipFill rotWithShape="1">
          <a:blip r:embed="rId4"/>
          <a:srcRect t="247" b="47372"/>
          <a:stretch/>
        </p:blipFill>
        <p:spPr>
          <a:xfrm>
            <a:off x="7622030" y="746564"/>
            <a:ext cx="3582480" cy="2502050"/>
          </a:xfrm>
          <a:prstGeom prst="rect">
            <a:avLst/>
          </a:prstGeom>
        </p:spPr>
      </p:pic>
    </p:spTree>
    <p:extLst>
      <p:ext uri="{BB962C8B-B14F-4D97-AF65-F5344CB8AC3E}">
        <p14:creationId xmlns:p14="http://schemas.microsoft.com/office/powerpoint/2010/main" val="3411708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7F2BC6-CC17-3978-DD83-785D8739C8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E993F-2DB8-39B3-BF65-9250EA0FED73}"/>
              </a:ext>
            </a:extLst>
          </p:cNvPr>
          <p:cNvSpPr>
            <a:spLocks noGrp="1"/>
          </p:cNvSpPr>
          <p:nvPr>
            <p:ph type="title"/>
          </p:nvPr>
        </p:nvSpPr>
        <p:spPr/>
        <p:txBody>
          <a:bodyPr/>
          <a:lstStyle/>
          <a:p>
            <a:r>
              <a:rPr lang="en-US" b="1" dirty="0">
                <a:solidFill>
                  <a:schemeClr val="accent1"/>
                </a:solidFill>
                <a:latin typeface="Calibri" panose="020F0502020204030204" pitchFamily="34" charset="0"/>
                <a:cs typeface="Calibri" panose="020F0502020204030204" pitchFamily="34" charset="0"/>
              </a:rPr>
              <a:t>Methods: Function Generation</a:t>
            </a:r>
          </a:p>
        </p:txBody>
      </p:sp>
      <p:sp>
        <p:nvSpPr>
          <p:cNvPr id="4" name="Content Placeholder 2">
            <a:extLst>
              <a:ext uri="{FF2B5EF4-FFF2-40B4-BE49-F238E27FC236}">
                <a16:creationId xmlns:a16="http://schemas.microsoft.com/office/drawing/2014/main" id="{279432FF-E580-6FDE-10C2-BB123E55967D}"/>
              </a:ext>
            </a:extLst>
          </p:cNvPr>
          <p:cNvSpPr>
            <a:spLocks noGrp="1"/>
          </p:cNvSpPr>
          <p:nvPr>
            <p:ph idx="1"/>
          </p:nvPr>
        </p:nvSpPr>
        <p:spPr>
          <a:xfrm>
            <a:off x="838200" y="1489678"/>
            <a:ext cx="5086611" cy="5003197"/>
          </a:xfrm>
        </p:spPr>
        <p:txBody>
          <a:bodyPr>
            <a:normAutofit/>
          </a:bodyPr>
          <a:lstStyle/>
          <a:p>
            <a:r>
              <a:rPr lang="en-US" dirty="0">
                <a:latin typeface="Calibri" panose="020F0502020204030204" pitchFamily="34" charset="0"/>
                <a:cs typeface="Calibri" panose="020F0502020204030204" pitchFamily="34" charset="0"/>
              </a:rPr>
              <a:t>AOD averaged at all points, PM2.5 from sensor</a:t>
            </a:r>
          </a:p>
          <a:p>
            <a:r>
              <a:rPr lang="en-US" dirty="0">
                <a:latin typeface="Calibri" panose="020F0502020204030204" pitchFamily="34" charset="0"/>
                <a:cs typeface="Calibri" panose="020F0502020204030204" pitchFamily="34" charset="0"/>
              </a:rPr>
              <a:t>Plotted daily AOD-PM2.5 pairs</a:t>
            </a:r>
          </a:p>
          <a:p>
            <a:r>
              <a:rPr lang="en-US" dirty="0">
                <a:latin typeface="Calibri" panose="020F0502020204030204" pitchFamily="34" charset="0"/>
                <a:cs typeface="Calibri" panose="020F0502020204030204" pitchFamily="34" charset="0"/>
              </a:rPr>
              <a:t>Used Accra, Ghana data during 2023</a:t>
            </a:r>
          </a:p>
          <a:p>
            <a:r>
              <a:rPr lang="en-US" dirty="0">
                <a:latin typeface="Calibri" panose="020F0502020204030204" pitchFamily="34" charset="0"/>
                <a:cs typeface="Calibri" panose="020F0502020204030204" pitchFamily="34" charset="0"/>
              </a:rPr>
              <a:t>Thus, Cotonou sensors were not used for the conversion function as incomplete</a:t>
            </a:r>
          </a:p>
          <a:p>
            <a:r>
              <a:rPr lang="en-US" dirty="0">
                <a:solidFill>
                  <a:srgbClr val="FF0000"/>
                </a:solidFill>
                <a:latin typeface="Calibri" panose="020F0502020204030204" pitchFamily="34" charset="0"/>
                <a:cs typeface="Calibri" panose="020F0502020204030204" pitchFamily="34" charset="0"/>
              </a:rPr>
              <a:t>PM2.5 = 57.50*AOD + 0.16</a:t>
            </a:r>
          </a:p>
        </p:txBody>
      </p:sp>
      <p:pic>
        <p:nvPicPr>
          <p:cNvPr id="5" name="Picture 4" descr="A graph of a graph with blue dots&#10;&#10;Description automatically generated with medium confidence">
            <a:extLst>
              <a:ext uri="{FF2B5EF4-FFF2-40B4-BE49-F238E27FC236}">
                <a16:creationId xmlns:a16="http://schemas.microsoft.com/office/drawing/2014/main" id="{C47E95F9-C951-E069-5BE0-209A81A98D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179" t="6497" r="-2124" b="4680"/>
          <a:stretch/>
        </p:blipFill>
        <p:spPr>
          <a:xfrm>
            <a:off x="6267191" y="2022764"/>
            <a:ext cx="6096000" cy="2961986"/>
          </a:xfrm>
          <a:prstGeom prst="rect">
            <a:avLst/>
          </a:prstGeom>
        </p:spPr>
      </p:pic>
      <p:sp>
        <p:nvSpPr>
          <p:cNvPr id="3" name="TextBox 2">
            <a:extLst>
              <a:ext uri="{FF2B5EF4-FFF2-40B4-BE49-F238E27FC236}">
                <a16:creationId xmlns:a16="http://schemas.microsoft.com/office/drawing/2014/main" id="{901956AE-AC4D-9E26-924A-34CA7AE5CB98}"/>
              </a:ext>
            </a:extLst>
          </p:cNvPr>
          <p:cNvSpPr txBox="1"/>
          <p:nvPr/>
        </p:nvSpPr>
        <p:spPr>
          <a:xfrm>
            <a:off x="8172666" y="4984750"/>
            <a:ext cx="1938095" cy="323165"/>
          </a:xfrm>
          <a:prstGeom prst="rect">
            <a:avLst/>
          </a:prstGeom>
          <a:noFill/>
        </p:spPr>
        <p:txBody>
          <a:bodyPr wrap="none" rtlCol="0">
            <a:spAutoFit/>
          </a:bodyPr>
          <a:lstStyle/>
          <a:p>
            <a:r>
              <a:rPr lang="en-US" sz="1500" b="1" dirty="0">
                <a:latin typeface="Calibri" panose="020F0502020204030204" pitchFamily="34" charset="0"/>
                <a:cs typeface="Calibri" panose="020F0502020204030204" pitchFamily="34" charset="0"/>
              </a:rPr>
              <a:t>Aerosol Optical Depth</a:t>
            </a:r>
          </a:p>
        </p:txBody>
      </p:sp>
      <p:sp>
        <p:nvSpPr>
          <p:cNvPr id="6" name="TextBox 5">
            <a:extLst>
              <a:ext uri="{FF2B5EF4-FFF2-40B4-BE49-F238E27FC236}">
                <a16:creationId xmlns:a16="http://schemas.microsoft.com/office/drawing/2014/main" id="{14A78632-08D0-265A-7F5C-E3CF77C1000A}"/>
              </a:ext>
            </a:extLst>
          </p:cNvPr>
          <p:cNvSpPr txBox="1"/>
          <p:nvPr/>
        </p:nvSpPr>
        <p:spPr>
          <a:xfrm rot="16200000">
            <a:off x="4399052" y="3278192"/>
            <a:ext cx="3413114" cy="323165"/>
          </a:xfrm>
          <a:prstGeom prst="rect">
            <a:avLst/>
          </a:prstGeom>
          <a:noFill/>
        </p:spPr>
        <p:txBody>
          <a:bodyPr wrap="none" rtlCol="0">
            <a:spAutoFit/>
          </a:bodyPr>
          <a:lstStyle/>
          <a:p>
            <a:r>
              <a:rPr lang="en-US" sz="1500" b="1" dirty="0">
                <a:latin typeface="Calibri" panose="020F0502020204030204" pitchFamily="34" charset="0"/>
                <a:cs typeface="Calibri" panose="020F0502020204030204" pitchFamily="34" charset="0"/>
              </a:rPr>
              <a:t>PM2.5 Concentration (micrograms/m^3)</a:t>
            </a:r>
          </a:p>
        </p:txBody>
      </p:sp>
      <p:sp>
        <p:nvSpPr>
          <p:cNvPr id="7" name="TextBox 6">
            <a:extLst>
              <a:ext uri="{FF2B5EF4-FFF2-40B4-BE49-F238E27FC236}">
                <a16:creationId xmlns:a16="http://schemas.microsoft.com/office/drawing/2014/main" id="{B0ABE9E1-9616-7CDE-DF4A-9BD0253B6261}"/>
              </a:ext>
            </a:extLst>
          </p:cNvPr>
          <p:cNvSpPr txBox="1"/>
          <p:nvPr/>
        </p:nvSpPr>
        <p:spPr>
          <a:xfrm>
            <a:off x="7492897" y="1609897"/>
            <a:ext cx="3644587" cy="323165"/>
          </a:xfrm>
          <a:prstGeom prst="rect">
            <a:avLst/>
          </a:prstGeom>
          <a:noFill/>
        </p:spPr>
        <p:txBody>
          <a:bodyPr wrap="none" rtlCol="0">
            <a:spAutoFit/>
          </a:bodyPr>
          <a:lstStyle/>
          <a:p>
            <a:r>
              <a:rPr lang="en-US" sz="1500" b="1" dirty="0">
                <a:latin typeface="Calibri" panose="020F0502020204030204" pitchFamily="34" charset="0"/>
                <a:cs typeface="Calibri" panose="020F0502020204030204" pitchFamily="34" charset="0"/>
              </a:rPr>
              <a:t>Aerosol Optical Depth to PM2.5 Conversion</a:t>
            </a:r>
          </a:p>
        </p:txBody>
      </p:sp>
    </p:spTree>
    <p:extLst>
      <p:ext uri="{BB962C8B-B14F-4D97-AF65-F5344CB8AC3E}">
        <p14:creationId xmlns:p14="http://schemas.microsoft.com/office/powerpoint/2010/main" val="11434565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5072</TotalTime>
  <Words>2301</Words>
  <Application>Microsoft Macintosh PowerPoint</Application>
  <PresentationFormat>Widescreen</PresentationFormat>
  <Paragraphs>333</Paragraphs>
  <Slides>25</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Aptos</vt:lpstr>
      <vt:lpstr>Aptos Display</vt:lpstr>
      <vt:lpstr>Aptos Narrow</vt:lpstr>
      <vt:lpstr>Arial</vt:lpstr>
      <vt:lpstr>Calibri</vt:lpstr>
      <vt:lpstr>Google Sans</vt:lpstr>
      <vt:lpstr>Office Theme</vt:lpstr>
      <vt:lpstr>Analyzing PM2.5 Concentrations Through Satellite Data in Benin</vt:lpstr>
      <vt:lpstr>Objectives</vt:lpstr>
      <vt:lpstr>Background</vt:lpstr>
      <vt:lpstr>PowerPoint Presentation</vt:lpstr>
      <vt:lpstr>Background: Conditions in Benin</vt:lpstr>
      <vt:lpstr>Hypothesis</vt:lpstr>
      <vt:lpstr>Satellite Data</vt:lpstr>
      <vt:lpstr>On-the-Ground Sensor Data</vt:lpstr>
      <vt:lpstr>Methods: Function Generation</vt:lpstr>
      <vt:lpstr>Methods: Data Processing</vt:lpstr>
      <vt:lpstr>Benin Results</vt:lpstr>
      <vt:lpstr>Cotonou Results</vt:lpstr>
      <vt:lpstr>Intertemporal Effects: T-test</vt:lpstr>
      <vt:lpstr>Interspatial Effects: ANOVA, Tukey HSD Tests</vt:lpstr>
      <vt:lpstr>Harmattan Guide</vt:lpstr>
      <vt:lpstr>September-December: Harmattan Starts</vt:lpstr>
      <vt:lpstr>January-April: Second Wind from Above</vt:lpstr>
      <vt:lpstr>May-August: Harmattan Stops</vt:lpstr>
      <vt:lpstr>Cotonou Sensor Deployment</vt:lpstr>
      <vt:lpstr>Comparison to World Health Organization Benchmarks</vt:lpstr>
      <vt:lpstr>Discussion</vt:lpstr>
      <vt:lpstr>Conclusion</vt:lpstr>
      <vt:lpstr>Acknowledgements</vt:lpstr>
      <vt:lpstr>References</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ENGR 145 Chemistry of Materials!</dc:title>
  <dc:creator>Benjamin Kramer</dc:creator>
  <cp:lastModifiedBy>Benjamin Kramer</cp:lastModifiedBy>
  <cp:revision>95</cp:revision>
  <cp:lastPrinted>2024-08-09T18:19:00Z</cp:lastPrinted>
  <dcterms:created xsi:type="dcterms:W3CDTF">2024-01-15T18:56:22Z</dcterms:created>
  <dcterms:modified xsi:type="dcterms:W3CDTF">2024-08-15T20:41:03Z</dcterms:modified>
</cp:coreProperties>
</file>